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2" r:id="rId16"/>
    <p:sldId id="285"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84"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1378D-AD84-40D5-97CA-75D5ABDF26E9}" type="datetimeFigureOut">
              <a:rPr lang="en-GB" smtClean="0"/>
              <a:t>21/12/2016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5C10E-08E2-4B05-8484-B7A33335EFD0}" type="slidenum">
              <a:rPr lang="en-GB" smtClean="0"/>
              <a:t>‹#›</a:t>
            </a:fld>
            <a:endParaRPr lang="en-GB"/>
          </a:p>
        </p:txBody>
      </p:sp>
    </p:spTree>
    <p:extLst>
      <p:ext uri="{BB962C8B-B14F-4D97-AF65-F5344CB8AC3E}">
        <p14:creationId xmlns:p14="http://schemas.microsoft.com/office/powerpoint/2010/main" val="19651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8157E-BABB-451B-ABBF-540F16861B2D}" type="slidenum">
              <a:rPr lang="fr-FR" altLang="en-US"/>
              <a:pPr/>
              <a:t>4</a:t>
            </a:fld>
            <a:endParaRPr lang="fr-FR" alt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fr-FR" altLang="en-US" dirty="0"/>
              <a:t>Estimation made for a printer consuming per year:</a:t>
            </a:r>
          </a:p>
          <a:p>
            <a:pPr lvl="1">
              <a:buFontTx/>
              <a:buChar char="•"/>
            </a:pPr>
            <a:r>
              <a:rPr lang="fr-FR" altLang="en-US" dirty="0"/>
              <a:t>5 litres of ink: 220£</a:t>
            </a:r>
          </a:p>
          <a:p>
            <a:pPr lvl="1">
              <a:buFontTx/>
              <a:buChar char="•"/>
            </a:pPr>
            <a:r>
              <a:rPr lang="fr-FR" altLang="en-US" dirty="0"/>
              <a:t>33 litres of solvent : 363 £</a:t>
            </a:r>
          </a:p>
          <a:p>
            <a:pPr lvl="1">
              <a:buFontTx/>
              <a:buChar char="•"/>
            </a:pPr>
            <a:r>
              <a:rPr lang="fr-FR" altLang="en-US" dirty="0"/>
              <a:t>Total = 583£</a:t>
            </a:r>
          </a:p>
          <a:p>
            <a:pPr lvl="1">
              <a:buFontTx/>
              <a:buChar char="•"/>
            </a:pPr>
            <a:r>
              <a:rPr lang="fr-FR" altLang="en-US" dirty="0"/>
              <a:t>1 hr downtime cost </a:t>
            </a:r>
            <a:r>
              <a:rPr lang="fr-FR" altLang="en-US" dirty="0" err="1"/>
              <a:t>is</a:t>
            </a:r>
            <a:r>
              <a:rPr lang="fr-FR" altLang="en-US" dirty="0"/>
              <a:t> </a:t>
            </a:r>
            <a:r>
              <a:rPr lang="fr-FR" altLang="en-US" dirty="0" err="1"/>
              <a:t>currently</a:t>
            </a:r>
            <a:r>
              <a:rPr lang="fr-FR" altLang="en-US" dirty="0"/>
              <a:t> 3500£</a:t>
            </a:r>
          </a:p>
        </p:txBody>
      </p:sp>
    </p:spTree>
    <p:extLst>
      <p:ext uri="{BB962C8B-B14F-4D97-AF65-F5344CB8AC3E}">
        <p14:creationId xmlns:p14="http://schemas.microsoft.com/office/powerpoint/2010/main" val="266924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47B12-2F45-4785-B5AE-419A6C106EB4}" type="slidenum">
              <a:rPr lang="en-GB" smtClean="0"/>
              <a:t>6</a:t>
            </a:fld>
            <a:endParaRPr lang="en-GB" dirty="0"/>
          </a:p>
        </p:txBody>
      </p:sp>
    </p:spTree>
    <p:extLst>
      <p:ext uri="{BB962C8B-B14F-4D97-AF65-F5344CB8AC3E}">
        <p14:creationId xmlns:p14="http://schemas.microsoft.com/office/powerpoint/2010/main" val="425464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47B12-2F45-4785-B5AE-419A6C106EB4}" type="slidenum">
              <a:rPr lang="en-GB" smtClean="0"/>
              <a:t>9</a:t>
            </a:fld>
            <a:endParaRPr lang="en-GB" dirty="0"/>
          </a:p>
        </p:txBody>
      </p:sp>
    </p:spTree>
    <p:extLst>
      <p:ext uri="{BB962C8B-B14F-4D97-AF65-F5344CB8AC3E}">
        <p14:creationId xmlns:p14="http://schemas.microsoft.com/office/powerpoint/2010/main" val="2387850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47B12-2F45-4785-B5AE-419A6C106EB4}" type="slidenum">
              <a:rPr lang="en-GB" smtClean="0"/>
              <a:t>11</a:t>
            </a:fld>
            <a:endParaRPr lang="en-GB" dirty="0"/>
          </a:p>
        </p:txBody>
      </p:sp>
    </p:spTree>
    <p:extLst>
      <p:ext uri="{BB962C8B-B14F-4D97-AF65-F5344CB8AC3E}">
        <p14:creationId xmlns:p14="http://schemas.microsoft.com/office/powerpoint/2010/main" val="413091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47B12-2F45-4785-B5AE-419A6C106EB4}" type="slidenum">
              <a:rPr lang="en-GB" smtClean="0"/>
              <a:t>13</a:t>
            </a:fld>
            <a:endParaRPr lang="en-GB" dirty="0"/>
          </a:p>
        </p:txBody>
      </p:sp>
    </p:spTree>
    <p:extLst>
      <p:ext uri="{BB962C8B-B14F-4D97-AF65-F5344CB8AC3E}">
        <p14:creationId xmlns:p14="http://schemas.microsoft.com/office/powerpoint/2010/main" val="214036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47B12-2F45-4785-B5AE-419A6C106EB4}" type="slidenum">
              <a:rPr lang="en-GB" smtClean="0"/>
              <a:t>17</a:t>
            </a:fld>
            <a:endParaRPr lang="en-GB" dirty="0"/>
          </a:p>
        </p:txBody>
      </p:sp>
    </p:spTree>
    <p:extLst>
      <p:ext uri="{BB962C8B-B14F-4D97-AF65-F5344CB8AC3E}">
        <p14:creationId xmlns:p14="http://schemas.microsoft.com/office/powerpoint/2010/main" val="2145291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LINX_PPT_Cover_Slide_Corporate.jpg"/>
          <p:cNvPicPr>
            <a:picLocks noChangeAspect="1"/>
          </p:cNvPicPr>
          <p:nvPr/>
        </p:nvPicPr>
        <p:blipFill>
          <a:blip r:embed="rId2" cstate="print"/>
          <a:stretch>
            <a:fillRect/>
          </a:stretch>
        </p:blipFill>
        <p:spPr>
          <a:xfrm>
            <a:off x="0" y="745"/>
            <a:ext cx="12192000" cy="6856511"/>
          </a:xfrm>
          <a:prstGeom prst="rect">
            <a:avLst/>
          </a:prstGeom>
        </p:spPr>
      </p:pic>
      <p:sp>
        <p:nvSpPr>
          <p:cNvPr id="2" name="Title 1"/>
          <p:cNvSpPr>
            <a:spLocks noGrp="1"/>
          </p:cNvSpPr>
          <p:nvPr>
            <p:ph type="ctrTitle"/>
          </p:nvPr>
        </p:nvSpPr>
        <p:spPr>
          <a:xfrm>
            <a:off x="917376" y="4653136"/>
            <a:ext cx="10363200" cy="864096"/>
          </a:xfrm>
        </p:spPr>
        <p:txBody>
          <a:bodyPr>
            <a:normAutofit/>
          </a:bodyPr>
          <a:lstStyle>
            <a:lvl1pPr algn="l">
              <a:defRPr sz="28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911424" y="5589240"/>
            <a:ext cx="8534400" cy="553616"/>
          </a:xfrm>
        </p:spPr>
        <p:txBody>
          <a:bodyPr>
            <a:normAutofit/>
          </a:bodyPr>
          <a:lstStyle>
            <a:lvl1pPr marL="0" indent="0" algn="l">
              <a:buNone/>
              <a:defRPr sz="1800">
                <a:solidFill>
                  <a:srgbClr val="B9D2E6"/>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AF2C5463-E3FF-4474-95A9-AAB2782BFF0B}" type="datetimeFigureOut">
              <a:rPr lang="en-GB" smtClean="0"/>
              <a:t>21/12/2016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65894-B3C1-4F6C-A227-BDCA9355973C}" type="slidenum">
              <a:rPr lang="en-GB" smtClean="0"/>
              <a:t>‹#›</a:t>
            </a:fld>
            <a:endParaRPr lang="en-GB"/>
          </a:p>
        </p:txBody>
      </p:sp>
    </p:spTree>
    <p:extLst>
      <p:ext uri="{BB962C8B-B14F-4D97-AF65-F5344CB8AC3E}">
        <p14:creationId xmlns:p14="http://schemas.microsoft.com/office/powerpoint/2010/main" val="290359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2C5463-E3FF-4474-95A9-AAB2782BFF0B}" type="datetimeFigureOut">
              <a:rPr lang="en-GB" smtClean="0"/>
              <a:t>21/12/2016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65894-B3C1-4F6C-A227-BDCA9355973C}" type="slidenum">
              <a:rPr lang="en-GB" smtClean="0"/>
              <a:t>‹#›</a:t>
            </a:fld>
            <a:endParaRPr lang="en-GB"/>
          </a:p>
        </p:txBody>
      </p:sp>
    </p:spTree>
    <p:extLst>
      <p:ext uri="{BB962C8B-B14F-4D97-AF65-F5344CB8AC3E}">
        <p14:creationId xmlns:p14="http://schemas.microsoft.com/office/powerpoint/2010/main" val="352584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2C5463-E3FF-4474-95A9-AAB2782BFF0B}" type="datetimeFigureOut">
              <a:rPr lang="en-GB" smtClean="0"/>
              <a:t>21/12/2016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65894-B3C1-4F6C-A227-BDCA9355973C}" type="slidenum">
              <a:rPr lang="en-GB" smtClean="0"/>
              <a:t>‹#›</a:t>
            </a:fld>
            <a:endParaRPr lang="en-GB"/>
          </a:p>
        </p:txBody>
      </p:sp>
    </p:spTree>
    <p:extLst>
      <p:ext uri="{BB962C8B-B14F-4D97-AF65-F5344CB8AC3E}">
        <p14:creationId xmlns:p14="http://schemas.microsoft.com/office/powerpoint/2010/main" val="2922479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dirty="0"/>
          </a:p>
        </p:txBody>
      </p:sp>
    </p:spTree>
    <p:extLst>
      <p:ext uri="{BB962C8B-B14F-4D97-AF65-F5344CB8AC3E}">
        <p14:creationId xmlns:p14="http://schemas.microsoft.com/office/powerpoint/2010/main" val="201106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LINX_PPT_Inside_Slide_Corporate.jpg"/>
          <p:cNvPicPr>
            <a:picLocks noChangeAspect="1"/>
          </p:cNvPicPr>
          <p:nvPr/>
        </p:nvPicPr>
        <p:blipFill>
          <a:blip r:embed="rId2" cstate="print"/>
          <a:stretch>
            <a:fillRect/>
          </a:stretch>
        </p:blipFill>
        <p:spPr>
          <a:xfrm>
            <a:off x="0" y="745"/>
            <a:ext cx="12192000" cy="6856511"/>
          </a:xfrm>
          <a:prstGeom prst="rect">
            <a:avLst/>
          </a:prstGeom>
        </p:spPr>
      </p:pic>
      <p:sp>
        <p:nvSpPr>
          <p:cNvPr id="2" name="Title 1"/>
          <p:cNvSpPr>
            <a:spLocks noGrp="1"/>
          </p:cNvSpPr>
          <p:nvPr>
            <p:ph type="title" hasCustomPrompt="1"/>
          </p:nvPr>
        </p:nvSpPr>
        <p:spPr>
          <a:xfrm>
            <a:off x="4367808" y="2750716"/>
            <a:ext cx="7488832" cy="678284"/>
          </a:xfrm>
        </p:spPr>
        <p:txBody>
          <a:bodyPr anchor="t">
            <a:normAutofit/>
          </a:bodyPr>
          <a:lstStyle>
            <a:lvl1pPr algn="l">
              <a:defRPr sz="2400" b="0" cap="none">
                <a:solidFill>
                  <a:schemeClr val="bg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367808" y="3429001"/>
            <a:ext cx="7488832" cy="504056"/>
          </a:xfrm>
        </p:spPr>
        <p:txBody>
          <a:bodyPr anchor="b"/>
          <a:lstStyle>
            <a:lvl1pPr marL="0" indent="0">
              <a:buNone/>
              <a:defRPr sz="2000">
                <a:solidFill>
                  <a:srgbClr val="B9D2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2C5463-E3FF-4474-95A9-AAB2782BFF0B}" type="datetimeFigureOut">
              <a:rPr lang="en-GB" smtClean="0"/>
              <a:t>21/12/2016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965894-B3C1-4F6C-A227-BDCA9355973C}" type="slidenum">
              <a:rPr lang="en-GB" smtClean="0"/>
              <a:t>‹#›</a:t>
            </a:fld>
            <a:endParaRPr lang="en-GB"/>
          </a:p>
        </p:txBody>
      </p:sp>
    </p:spTree>
    <p:extLst>
      <p:ext uri="{BB962C8B-B14F-4D97-AF65-F5344CB8AC3E}">
        <p14:creationId xmlns:p14="http://schemas.microsoft.com/office/powerpoint/2010/main" val="208281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09600" y="6617246"/>
            <a:ext cx="2844800" cy="196131"/>
          </a:xfrm>
        </p:spPr>
        <p:txBody>
          <a:bodyPr/>
          <a:lstStyle/>
          <a:p>
            <a:fld id="{AF2C5463-E3FF-4474-95A9-AAB2782BFF0B}" type="datetimeFigureOut">
              <a:rPr lang="en-GB" smtClean="0"/>
              <a:t>21/12/2016</a:t>
            </a:fld>
            <a:endParaRPr lang="en-GB"/>
          </a:p>
        </p:txBody>
      </p:sp>
      <p:sp>
        <p:nvSpPr>
          <p:cNvPr id="5" name="Footer Placeholder 4"/>
          <p:cNvSpPr>
            <a:spLocks noGrp="1"/>
          </p:cNvSpPr>
          <p:nvPr>
            <p:ph type="ftr" sz="quarter" idx="11"/>
          </p:nvPr>
        </p:nvSpPr>
        <p:spPr>
          <a:xfrm>
            <a:off x="4165600" y="6617246"/>
            <a:ext cx="3860800" cy="196131"/>
          </a:xfrm>
        </p:spPr>
        <p:txBody>
          <a:bodyPr/>
          <a:lstStyle/>
          <a:p>
            <a:endParaRPr lang="en-GB"/>
          </a:p>
        </p:txBody>
      </p:sp>
      <p:sp>
        <p:nvSpPr>
          <p:cNvPr id="6" name="Slide Number Placeholder 5"/>
          <p:cNvSpPr>
            <a:spLocks noGrp="1"/>
          </p:cNvSpPr>
          <p:nvPr>
            <p:ph type="sldNum" sz="quarter" idx="12"/>
          </p:nvPr>
        </p:nvSpPr>
        <p:spPr>
          <a:xfrm>
            <a:off x="8737600" y="6617246"/>
            <a:ext cx="2844800" cy="196131"/>
          </a:xfrm>
        </p:spPr>
        <p:txBody>
          <a:bodyPr/>
          <a:lstStyle>
            <a:lvl1pPr>
              <a:defRPr>
                <a:latin typeface="Arial" pitchFamily="34" charset="0"/>
                <a:cs typeface="Arial" pitchFamily="34" charset="0"/>
              </a:defRPr>
            </a:lvl1pPr>
          </a:lstStyle>
          <a:p>
            <a:fld id="{6B965894-B3C1-4F6C-A227-BDCA9355973C}" type="slidenum">
              <a:rPr lang="en-GB" smtClean="0"/>
              <a:t>‹#›</a:t>
            </a:fld>
            <a:endParaRPr lang="en-GB"/>
          </a:p>
        </p:txBody>
      </p:sp>
    </p:spTree>
    <p:extLst>
      <p:ext uri="{BB962C8B-B14F-4D97-AF65-F5344CB8AC3E}">
        <p14:creationId xmlns:p14="http://schemas.microsoft.com/office/powerpoint/2010/main" val="98300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AF2C5463-E3FF-4474-95A9-AAB2782BFF0B}" type="datetimeFigureOut">
              <a:rPr lang="en-GB" smtClean="0"/>
              <a:t>21/12/2016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965894-B3C1-4F6C-A227-BDCA9355973C}" type="slidenum">
              <a:rPr lang="en-GB" smtClean="0"/>
              <a:t>‹#›</a:t>
            </a:fld>
            <a:endParaRPr lang="en-GB"/>
          </a:p>
        </p:txBody>
      </p:sp>
    </p:spTree>
    <p:extLst>
      <p:ext uri="{BB962C8B-B14F-4D97-AF65-F5344CB8AC3E}">
        <p14:creationId xmlns:p14="http://schemas.microsoft.com/office/powerpoint/2010/main" val="364617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AF2C5463-E3FF-4474-95A9-AAB2782BFF0B}" type="datetimeFigureOut">
              <a:rPr lang="en-GB" smtClean="0"/>
              <a:t>21/12/2016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965894-B3C1-4F6C-A227-BDCA9355973C}" type="slidenum">
              <a:rPr lang="en-GB" smtClean="0"/>
              <a:t>‹#›</a:t>
            </a:fld>
            <a:endParaRPr lang="en-GB"/>
          </a:p>
        </p:txBody>
      </p:sp>
    </p:spTree>
    <p:extLst>
      <p:ext uri="{BB962C8B-B14F-4D97-AF65-F5344CB8AC3E}">
        <p14:creationId xmlns:p14="http://schemas.microsoft.com/office/powerpoint/2010/main" val="364087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2C5463-E3FF-4474-95A9-AAB2782BFF0B}" type="datetimeFigureOut">
              <a:rPr lang="en-GB" smtClean="0"/>
              <a:t>21/12/2016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965894-B3C1-4F6C-A227-BDCA9355973C}" type="slidenum">
              <a:rPr lang="en-GB" smtClean="0"/>
              <a:t>‹#›</a:t>
            </a:fld>
            <a:endParaRPr lang="en-GB"/>
          </a:p>
        </p:txBody>
      </p:sp>
    </p:spTree>
    <p:extLst>
      <p:ext uri="{BB962C8B-B14F-4D97-AF65-F5344CB8AC3E}">
        <p14:creationId xmlns:p14="http://schemas.microsoft.com/office/powerpoint/2010/main" val="185551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C5463-E3FF-4474-95A9-AAB2782BFF0B}" type="datetimeFigureOut">
              <a:rPr lang="en-GB" smtClean="0"/>
              <a:t>21/12/2016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965894-B3C1-4F6C-A227-BDCA9355973C}" type="slidenum">
              <a:rPr lang="en-GB" smtClean="0"/>
              <a:t>‹#›</a:t>
            </a:fld>
            <a:endParaRPr lang="en-GB"/>
          </a:p>
        </p:txBody>
      </p:sp>
    </p:spTree>
    <p:extLst>
      <p:ext uri="{BB962C8B-B14F-4D97-AF65-F5344CB8AC3E}">
        <p14:creationId xmlns:p14="http://schemas.microsoft.com/office/powerpoint/2010/main" val="3510953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F2C5463-E3FF-4474-95A9-AAB2782BFF0B}" type="datetimeFigureOut">
              <a:rPr lang="en-GB" smtClean="0"/>
              <a:t>21/12/2016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965894-B3C1-4F6C-A227-BDCA9355973C}" type="slidenum">
              <a:rPr lang="en-GB" smtClean="0"/>
              <a:t>‹#›</a:t>
            </a:fld>
            <a:endParaRPr lang="en-GB"/>
          </a:p>
        </p:txBody>
      </p:sp>
    </p:spTree>
    <p:extLst>
      <p:ext uri="{BB962C8B-B14F-4D97-AF65-F5344CB8AC3E}">
        <p14:creationId xmlns:p14="http://schemas.microsoft.com/office/powerpoint/2010/main" val="27693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F2C5463-E3FF-4474-95A9-AAB2782BFF0B}" type="datetimeFigureOut">
              <a:rPr lang="en-GB" smtClean="0"/>
              <a:t>21/12/2016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965894-B3C1-4F6C-A227-BDCA9355973C}" type="slidenum">
              <a:rPr lang="en-GB" smtClean="0"/>
              <a:t>‹#›</a:t>
            </a:fld>
            <a:endParaRPr lang="en-GB"/>
          </a:p>
        </p:txBody>
      </p:sp>
    </p:spTree>
    <p:extLst>
      <p:ext uri="{BB962C8B-B14F-4D97-AF65-F5344CB8AC3E}">
        <p14:creationId xmlns:p14="http://schemas.microsoft.com/office/powerpoint/2010/main" val="396315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INX_PPT_Content_Slide_Corporate.jpg"/>
          <p:cNvPicPr>
            <a:picLocks noChangeAspect="1"/>
          </p:cNvPicPr>
          <p:nvPr/>
        </p:nvPicPr>
        <p:blipFill>
          <a:blip r:embed="rId14" cstate="print"/>
          <a:stretch>
            <a:fillRect/>
          </a:stretch>
        </p:blipFill>
        <p:spPr>
          <a:xfrm>
            <a:off x="0" y="745"/>
            <a:ext cx="12192000" cy="6856511"/>
          </a:xfrm>
          <a:prstGeom prst="rect">
            <a:avLst/>
          </a:prstGeom>
        </p:spPr>
      </p:pic>
      <p:sp>
        <p:nvSpPr>
          <p:cNvPr id="2" name="Title Placeholder 1"/>
          <p:cNvSpPr>
            <a:spLocks noGrp="1"/>
          </p:cNvSpPr>
          <p:nvPr>
            <p:ph type="title"/>
          </p:nvPr>
        </p:nvSpPr>
        <p:spPr>
          <a:xfrm>
            <a:off x="609600" y="274638"/>
            <a:ext cx="10972800" cy="70609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09600" y="1340769"/>
            <a:ext cx="10972800" cy="4536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609600" y="6617246"/>
            <a:ext cx="2844800" cy="196131"/>
          </a:xfrm>
          <a:prstGeom prst="rect">
            <a:avLst/>
          </a:prstGeom>
        </p:spPr>
        <p:txBody>
          <a:bodyPr vert="horz" lIns="91440" tIns="45720" rIns="91440" bIns="45720" rtlCol="0" anchor="ctr"/>
          <a:lstStyle>
            <a:lvl1pPr algn="l">
              <a:defRPr sz="900">
                <a:solidFill>
                  <a:schemeClr val="tx1"/>
                </a:solidFill>
              </a:defRPr>
            </a:lvl1pPr>
          </a:lstStyle>
          <a:p>
            <a:fld id="{AF2C5463-E3FF-4474-95A9-AAB2782BFF0B}" type="datetimeFigureOut">
              <a:rPr lang="en-GB" smtClean="0"/>
              <a:t>21/12/2016</a:t>
            </a:fld>
            <a:endParaRPr lang="en-GB"/>
          </a:p>
        </p:txBody>
      </p:sp>
      <p:sp>
        <p:nvSpPr>
          <p:cNvPr id="5" name="Footer Placeholder 4"/>
          <p:cNvSpPr>
            <a:spLocks noGrp="1"/>
          </p:cNvSpPr>
          <p:nvPr>
            <p:ph type="ftr" sz="quarter" idx="3"/>
          </p:nvPr>
        </p:nvSpPr>
        <p:spPr>
          <a:xfrm>
            <a:off x="4165600" y="6617246"/>
            <a:ext cx="3860800" cy="196131"/>
          </a:xfrm>
          <a:prstGeom prst="rect">
            <a:avLst/>
          </a:prstGeom>
        </p:spPr>
        <p:txBody>
          <a:bodyPr vert="horz" lIns="91440" tIns="45720" rIns="91440" bIns="45720" rtlCol="0" anchor="ctr"/>
          <a:lstStyle>
            <a:lvl1pPr algn="ctr">
              <a:defRPr sz="900">
                <a:solidFill>
                  <a:schemeClr val="tx1"/>
                </a:solidFill>
              </a:defRPr>
            </a:lvl1pPr>
          </a:lstStyle>
          <a:p>
            <a:endParaRPr lang="en-GB"/>
          </a:p>
        </p:txBody>
      </p:sp>
      <p:sp>
        <p:nvSpPr>
          <p:cNvPr id="6" name="Slide Number Placeholder 5"/>
          <p:cNvSpPr>
            <a:spLocks noGrp="1"/>
          </p:cNvSpPr>
          <p:nvPr>
            <p:ph type="sldNum" sz="quarter" idx="4"/>
          </p:nvPr>
        </p:nvSpPr>
        <p:spPr>
          <a:xfrm>
            <a:off x="8737600" y="6617246"/>
            <a:ext cx="2844800" cy="196131"/>
          </a:xfrm>
          <a:prstGeom prst="rect">
            <a:avLst/>
          </a:prstGeom>
        </p:spPr>
        <p:txBody>
          <a:bodyPr vert="horz" lIns="91440" tIns="45720" rIns="91440" bIns="45720" rtlCol="0" anchor="ctr"/>
          <a:lstStyle>
            <a:lvl1pPr algn="r">
              <a:defRPr sz="900">
                <a:solidFill>
                  <a:schemeClr val="tx1"/>
                </a:solidFill>
              </a:defRPr>
            </a:lvl1pPr>
          </a:lstStyle>
          <a:p>
            <a:fld id="{6B965894-B3C1-4F6C-A227-BDCA9355973C}" type="slidenum">
              <a:rPr lang="en-GB" smtClean="0"/>
              <a:t>‹#›</a:t>
            </a:fld>
            <a:endParaRPr lang="en-GB"/>
          </a:p>
        </p:txBody>
      </p:sp>
    </p:spTree>
    <p:extLst>
      <p:ext uri="{BB962C8B-B14F-4D97-AF65-F5344CB8AC3E}">
        <p14:creationId xmlns:p14="http://schemas.microsoft.com/office/powerpoint/2010/main" val="2115850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800" kern="1200">
          <a:solidFill>
            <a:srgbClr val="1E4678"/>
          </a:solidFill>
          <a:latin typeface="Arial" pitchFamily="34" charset="0"/>
          <a:ea typeface="+mj-ea"/>
          <a:cs typeface="Arial" pitchFamily="34" charset="0"/>
        </a:defRPr>
      </a:lvl1pPr>
    </p:titleStyle>
    <p:bodyStyle>
      <a:lvl1pPr marL="265113" indent="-265113" algn="l" defTabSz="914400" rtl="0" eaLnBrk="1" latinLnBrk="0" hangingPunct="1">
        <a:spcBef>
          <a:spcPct val="20000"/>
        </a:spcBef>
        <a:buClr>
          <a:schemeClr val="accent2"/>
        </a:buClr>
        <a:buFont typeface="Arial" pitchFamily="34" charset="0"/>
        <a:buChar char="•"/>
        <a:defRPr sz="2400" kern="1200">
          <a:solidFill>
            <a:srgbClr val="1E4678"/>
          </a:solidFill>
          <a:latin typeface="Arial" pitchFamily="34" charset="0"/>
          <a:ea typeface="+mn-ea"/>
          <a:cs typeface="Arial" pitchFamily="34" charset="0"/>
        </a:defRPr>
      </a:lvl1pPr>
      <a:lvl2pPr marL="712788" indent="-265113" algn="l" defTabSz="914400" rtl="0" eaLnBrk="1" latinLnBrk="0" hangingPunct="1">
        <a:spcBef>
          <a:spcPct val="20000"/>
        </a:spcBef>
        <a:buClr>
          <a:schemeClr val="accent2"/>
        </a:buClr>
        <a:buFont typeface="Arial" pitchFamily="34" charset="0"/>
        <a:buChar char="–"/>
        <a:defRPr sz="2000" kern="1200">
          <a:solidFill>
            <a:srgbClr val="1E4678"/>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2"/>
        </a:buClr>
        <a:buFont typeface="Arial" pitchFamily="34" charset="0"/>
        <a:buChar char="•"/>
        <a:defRPr sz="1800" kern="1200">
          <a:solidFill>
            <a:srgbClr val="1E4678"/>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2"/>
        </a:buClr>
        <a:buFont typeface="Arial" pitchFamily="34" charset="0"/>
        <a:buChar char="–"/>
        <a:defRPr sz="1600" kern="1200">
          <a:solidFill>
            <a:srgbClr val="1E4678"/>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2"/>
        </a:buClr>
        <a:buFont typeface="Arial" pitchFamily="34" charset="0"/>
        <a:buChar char="»"/>
        <a:defRPr sz="1600" kern="1200">
          <a:solidFill>
            <a:srgbClr val="1E467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2sPqh4KLOAhWC6xoKHcLbCYMQjRwIBw&amp;url=http://www.physicianleaders.org/shop/courses/science-of-high-reliability&amp;psig=AFQjCNEPxgYDu7v4kqoGzbKNoKsRDN6jOQ&amp;ust=1470228001908229"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emf"/><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www.google.co.uk/url?sa=i&amp;rct=j&amp;q=&amp;esrc=s&amp;source=images&amp;cd=&amp;cad=rja&amp;uact=8&amp;ved=0ahUKEwj2sPqh4KLOAhWC6xoKHcLbCYMQjRwIBw&amp;url=http://www.physicianleaders.org/shop/courses/science-of-high-reliability&amp;psig=AFQjCNEPxgYDu7v4kqoGzbKNoKsRDN6jOQ&amp;ust=147022800190822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4653136"/>
            <a:ext cx="7772400" cy="864096"/>
          </a:xfrm>
        </p:spPr>
        <p:txBody>
          <a:bodyPr>
            <a:normAutofit fontScale="90000"/>
          </a:bodyPr>
          <a:lstStyle/>
          <a:p>
            <a:r>
              <a:rPr lang="en-GB" dirty="0" smtClean="0"/>
              <a:t/>
            </a:r>
            <a:br>
              <a:rPr lang="en-GB" dirty="0" smtClean="0"/>
            </a:br>
            <a:r>
              <a:rPr lang="en-GB" b="1" dirty="0" smtClean="0"/>
              <a:t>Why Use Linx Original Products?</a:t>
            </a:r>
            <a:br>
              <a:rPr lang="en-GB" b="1" dirty="0" smtClean="0"/>
            </a:br>
            <a:r>
              <a:rPr lang="en-GB" sz="1800" dirty="0"/>
              <a:t>Maintaining uptime and reliability</a:t>
            </a:r>
          </a:p>
        </p:txBody>
      </p:sp>
      <p:grpSp>
        <p:nvGrpSpPr>
          <p:cNvPr id="3" name="Group 2"/>
          <p:cNvGrpSpPr/>
          <p:nvPr/>
        </p:nvGrpSpPr>
        <p:grpSpPr>
          <a:xfrm>
            <a:off x="1" y="262759"/>
            <a:ext cx="8765628" cy="4286838"/>
            <a:chOff x="1524001" y="234962"/>
            <a:chExt cx="9143999" cy="4346166"/>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8" b="7923"/>
            <a:stretch/>
          </p:blipFill>
          <p:spPr bwMode="auto">
            <a:xfrm>
              <a:off x="4367808" y="234962"/>
              <a:ext cx="6300192" cy="434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www.physicianleaders.org/images/default-source/product-images/course-images/science-of-high-reliability.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1" y="2276873"/>
              <a:ext cx="3127059" cy="22974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59062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160" y="404664"/>
            <a:ext cx="216721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279576" y="-99392"/>
            <a:ext cx="8229600" cy="1143000"/>
          </a:xfrm>
        </p:spPr>
        <p:txBody>
          <a:bodyPr/>
          <a:lstStyle/>
          <a:p>
            <a:pPr algn="ctr"/>
            <a:r>
              <a:rPr lang="en-GB" sz="3400" b="1" dirty="0"/>
              <a:t>Compliance</a:t>
            </a:r>
          </a:p>
        </p:txBody>
      </p:sp>
      <p:sp>
        <p:nvSpPr>
          <p:cNvPr id="13315" name="Rectangle 3"/>
          <p:cNvSpPr>
            <a:spLocks noGrp="1" noChangeArrowheads="1"/>
          </p:cNvSpPr>
          <p:nvPr>
            <p:ph idx="1"/>
          </p:nvPr>
        </p:nvSpPr>
        <p:spPr>
          <a:xfrm>
            <a:off x="1631504" y="808112"/>
            <a:ext cx="3683000" cy="4565104"/>
          </a:xfrm>
        </p:spPr>
        <p:txBody>
          <a:bodyPr>
            <a:normAutofit fontScale="92500" lnSpcReduction="20000"/>
          </a:bodyPr>
          <a:lstStyle/>
          <a:p>
            <a:pPr marL="0" indent="0">
              <a:buNone/>
              <a:tabLst>
                <a:tab pos="0" algn="l"/>
              </a:tabLst>
            </a:pPr>
            <a:r>
              <a:rPr lang="en-US" dirty="0"/>
              <a:t>Health and safety legislation is </a:t>
            </a:r>
            <a:r>
              <a:rPr lang="en-US" dirty="0" smtClean="0"/>
              <a:t>often ignored</a:t>
            </a:r>
            <a:endParaRPr lang="en-US" dirty="0"/>
          </a:p>
          <a:p>
            <a:pPr marL="650875" lvl="1" indent="-285750">
              <a:buClr>
                <a:schemeClr val="tx1"/>
              </a:buClr>
              <a:buFont typeface="Arial" panose="020B0604020202020204" pitchFamily="34" charset="0"/>
              <a:buChar char="•"/>
              <a:tabLst>
                <a:tab pos="0" algn="l"/>
              </a:tabLst>
            </a:pPr>
            <a:endParaRPr lang="en-GB" sz="1600" dirty="0">
              <a:solidFill>
                <a:schemeClr val="tx1"/>
              </a:solidFill>
            </a:endParaRPr>
          </a:p>
          <a:p>
            <a:pPr marL="650875" lvl="1" indent="-285750">
              <a:buClr>
                <a:schemeClr val="tx1"/>
              </a:buClr>
              <a:buFont typeface="Arial" panose="020B0604020202020204" pitchFamily="34" charset="0"/>
              <a:buChar char="•"/>
              <a:tabLst>
                <a:tab pos="0" algn="l"/>
              </a:tabLst>
            </a:pPr>
            <a:r>
              <a:rPr lang="en-GB" sz="2200" dirty="0">
                <a:solidFill>
                  <a:schemeClr val="tx1"/>
                </a:solidFill>
              </a:rPr>
              <a:t>Risk of non-compliance with HSE regulations, risk  of incorrect precautions regarding flammability, </a:t>
            </a:r>
            <a:r>
              <a:rPr lang="en-GB" sz="2200" dirty="0" err="1">
                <a:solidFill>
                  <a:schemeClr val="tx1"/>
                </a:solidFill>
              </a:rPr>
              <a:t>etc</a:t>
            </a:r>
            <a:r>
              <a:rPr lang="en-GB" sz="2200" dirty="0">
                <a:solidFill>
                  <a:schemeClr val="tx1"/>
                </a:solidFill>
              </a:rPr>
              <a:t>, and first aid treatment in the event of operator exposure</a:t>
            </a:r>
          </a:p>
          <a:p>
            <a:pPr marL="650875" lvl="1" indent="-285750">
              <a:buClr>
                <a:schemeClr val="tx1"/>
              </a:buClr>
              <a:buFont typeface="Arial" panose="020B0604020202020204" pitchFamily="34" charset="0"/>
              <a:buChar char="•"/>
              <a:tabLst>
                <a:tab pos="0" algn="l"/>
              </a:tabLst>
            </a:pPr>
            <a:endParaRPr lang="en-GB" sz="2200" dirty="0">
              <a:solidFill>
                <a:schemeClr val="tx1"/>
              </a:solidFill>
            </a:endParaRPr>
          </a:p>
          <a:p>
            <a:pPr marL="650875" lvl="1" indent="-285750">
              <a:buClr>
                <a:schemeClr val="tx1"/>
              </a:buClr>
              <a:buFont typeface="Arial" panose="020B0604020202020204" pitchFamily="34" charset="0"/>
              <a:buChar char="•"/>
              <a:tabLst>
                <a:tab pos="0" algn="l"/>
              </a:tabLst>
            </a:pPr>
            <a:r>
              <a:rPr lang="en-GB" sz="2200" dirty="0">
                <a:solidFill>
                  <a:schemeClr val="tx1"/>
                </a:solidFill>
              </a:rPr>
              <a:t>GHS labelling – Risk on non-compliance with global labelling regulations</a:t>
            </a:r>
            <a:endParaRPr lang="en-US" sz="2200" dirty="0"/>
          </a:p>
          <a:p>
            <a:pPr marL="0" indent="0">
              <a:buNone/>
              <a:tabLst>
                <a:tab pos="0" algn="l"/>
              </a:tabLst>
            </a:pPr>
            <a:endParaRPr lang="en-GB" sz="16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248" y="3284984"/>
            <a:ext cx="1872208" cy="241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410" y="3284984"/>
            <a:ext cx="2811798" cy="2412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636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856" y="2750716"/>
            <a:ext cx="5616624" cy="1326356"/>
          </a:xfrm>
        </p:spPr>
        <p:txBody>
          <a:bodyPr anchor="ctr">
            <a:normAutofit/>
          </a:bodyPr>
          <a:lstStyle/>
          <a:p>
            <a:r>
              <a:rPr lang="en-GB" sz="4000" b="1" dirty="0"/>
              <a:t>Guarantee &amp; Assurance</a:t>
            </a:r>
          </a:p>
        </p:txBody>
      </p:sp>
      <p:pic>
        <p:nvPicPr>
          <p:cNvPr id="5" name="Picture 6" descr="http://www.robinsondogtraining.com/images/Results-Guaranteed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97" y="2255402"/>
            <a:ext cx="3059832" cy="231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4335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0016" y="620688"/>
            <a:ext cx="4176464" cy="3539430"/>
          </a:xfrm>
          <a:prstGeom prst="rect">
            <a:avLst/>
          </a:prstGeom>
          <a:noFill/>
        </p:spPr>
        <p:txBody>
          <a:bodyPr wrap="square" rtlCol="0">
            <a:spAutoFit/>
          </a:bodyPr>
          <a:lstStyle/>
          <a:p>
            <a:r>
              <a:rPr lang="en-GB" sz="1600" dirty="0"/>
              <a:t>With genuine Linx products all fluids and spares are designed to ensure compatibility. Using 3</a:t>
            </a:r>
            <a:r>
              <a:rPr lang="en-GB" sz="1600" baseline="30000" dirty="0"/>
              <a:t>rd</a:t>
            </a:r>
            <a:r>
              <a:rPr lang="en-GB" sz="1600" dirty="0"/>
              <a:t> party products can lead to damaged ink system valves. Cost of replacement £350 each, may not appear too much.</a:t>
            </a:r>
          </a:p>
          <a:p>
            <a:endParaRPr lang="en-GB" sz="1600" b="1" dirty="0"/>
          </a:p>
          <a:p>
            <a:r>
              <a:rPr lang="en-GB" sz="1600" b="1" dirty="0"/>
              <a:t>However</a:t>
            </a:r>
          </a:p>
          <a:p>
            <a:endParaRPr lang="en-GB" sz="1600" dirty="0"/>
          </a:p>
          <a:p>
            <a:r>
              <a:rPr lang="en-GB" sz="1600" dirty="0"/>
              <a:t>This could well lead to contamination of the rest of the ink system, increased workload on the pump accelerates wearing of the gears. To be certain of clearing this you need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058" y="2450963"/>
            <a:ext cx="2162047"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706" y="4221089"/>
            <a:ext cx="2162047" cy="169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072" y="716869"/>
            <a:ext cx="2148681"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3128" y="4077072"/>
            <a:ext cx="3463313"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240016" y="5435933"/>
            <a:ext cx="4176464" cy="646331"/>
          </a:xfrm>
          <a:prstGeom prst="rect">
            <a:avLst/>
          </a:prstGeom>
          <a:noFill/>
        </p:spPr>
        <p:txBody>
          <a:bodyPr wrap="square" rtlCol="0">
            <a:spAutoFit/>
          </a:bodyPr>
          <a:lstStyle/>
          <a:p>
            <a:r>
              <a:rPr lang="en-GB" dirty="0"/>
              <a:t>That’s a bill of over £2,200 </a:t>
            </a:r>
            <a:r>
              <a:rPr lang="en-GB" b="1" dirty="0"/>
              <a:t>plus </a:t>
            </a:r>
            <a:r>
              <a:rPr lang="en-GB" dirty="0"/>
              <a:t>6 hours lost production time</a:t>
            </a:r>
            <a:endParaRPr lang="en-GB" b="1" dirty="0"/>
          </a:p>
        </p:txBody>
      </p:sp>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7769" y="718828"/>
            <a:ext cx="2139033" cy="1702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5610" y="2450963"/>
            <a:ext cx="2131192"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05962" y="4221089"/>
            <a:ext cx="2140840" cy="166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a:spLocks noGrp="1"/>
          </p:cNvSpPr>
          <p:nvPr>
            <p:ph type="title"/>
          </p:nvPr>
        </p:nvSpPr>
        <p:spPr>
          <a:xfrm>
            <a:off x="2279576" y="-243408"/>
            <a:ext cx="8229600" cy="1143000"/>
          </a:xfrm>
        </p:spPr>
        <p:txBody>
          <a:bodyPr/>
          <a:lstStyle/>
          <a:p>
            <a:pPr algn="ctr"/>
            <a:r>
              <a:rPr lang="en-GB" sz="3400" b="1" dirty="0"/>
              <a:t>Guarantee and Assurance</a:t>
            </a:r>
          </a:p>
        </p:txBody>
      </p:sp>
    </p:spTree>
    <p:extLst>
      <p:ext uri="{BB962C8B-B14F-4D97-AF65-F5344CB8AC3E}">
        <p14:creationId xmlns:p14="http://schemas.microsoft.com/office/powerpoint/2010/main" val="20578143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856" y="2750716"/>
            <a:ext cx="5616624" cy="1326356"/>
          </a:xfrm>
        </p:spPr>
        <p:txBody>
          <a:bodyPr anchor="ctr">
            <a:normAutofit/>
          </a:bodyPr>
          <a:lstStyle/>
          <a:p>
            <a:r>
              <a:rPr lang="en-GB" sz="4000" b="1" dirty="0"/>
              <a:t>Cost Of Ownership</a:t>
            </a:r>
          </a:p>
        </p:txBody>
      </p:sp>
    </p:spTree>
    <p:extLst>
      <p:ext uri="{BB962C8B-B14F-4D97-AF65-F5344CB8AC3E}">
        <p14:creationId xmlns:p14="http://schemas.microsoft.com/office/powerpoint/2010/main" val="402102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ustralianearthmoving.com.au/wordpress/wp-content/uploads/2012/04/Iceberg_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666" y="620689"/>
            <a:ext cx="6661695"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286000" y="0"/>
            <a:ext cx="8229600" cy="1143000"/>
          </a:xfrm>
        </p:spPr>
        <p:txBody>
          <a:bodyPr/>
          <a:lstStyle/>
          <a:p>
            <a:pPr algn="ctr"/>
            <a:r>
              <a:rPr lang="en-GB" sz="3400" b="1" dirty="0"/>
              <a:t>Overall Cost of Ownership</a:t>
            </a:r>
          </a:p>
        </p:txBody>
      </p:sp>
      <p:sp>
        <p:nvSpPr>
          <p:cNvPr id="80899" name="Rectangle 3"/>
          <p:cNvSpPr>
            <a:spLocks noGrp="1" noChangeArrowheads="1"/>
          </p:cNvSpPr>
          <p:nvPr>
            <p:ph idx="1"/>
          </p:nvPr>
        </p:nvSpPr>
        <p:spPr>
          <a:xfrm>
            <a:off x="1668016" y="1184424"/>
            <a:ext cx="8820472" cy="948433"/>
          </a:xfrm>
        </p:spPr>
        <p:txBody>
          <a:bodyPr>
            <a:normAutofit/>
          </a:bodyPr>
          <a:lstStyle/>
          <a:p>
            <a:pPr marL="0" indent="0">
              <a:buNone/>
              <a:defRPr/>
            </a:pPr>
            <a:endParaRPr lang="en-US" sz="1400" dirty="0"/>
          </a:p>
          <a:p>
            <a:pPr marL="0" indent="0">
              <a:buNone/>
              <a:defRPr/>
            </a:pPr>
            <a:endParaRPr lang="en-US" sz="1400" dirty="0"/>
          </a:p>
        </p:txBody>
      </p:sp>
      <p:sp>
        <p:nvSpPr>
          <p:cNvPr id="2" name="TextBox 1"/>
          <p:cNvSpPr txBox="1"/>
          <p:nvPr/>
        </p:nvSpPr>
        <p:spPr>
          <a:xfrm>
            <a:off x="7392144" y="4491698"/>
            <a:ext cx="2736304" cy="1169551"/>
          </a:xfrm>
          <a:prstGeom prst="rect">
            <a:avLst/>
          </a:prstGeom>
          <a:solidFill>
            <a:schemeClr val="bg1"/>
          </a:solidFill>
          <a:ln>
            <a:noFill/>
          </a:ln>
          <a:effectLst>
            <a:softEdge rad="31750"/>
          </a:effectLst>
        </p:spPr>
        <p:txBody>
          <a:bodyPr wrap="square" rtlCol="0">
            <a:spAutoFit/>
          </a:bodyPr>
          <a:lstStyle/>
          <a:p>
            <a:pPr marL="171450" indent="-171450">
              <a:buFont typeface="Arial" pitchFamily="34" charset="0"/>
              <a:buChar char="•"/>
            </a:pPr>
            <a:r>
              <a:rPr lang="en-US" sz="1400" dirty="0"/>
              <a:t>More print head cleans </a:t>
            </a:r>
          </a:p>
          <a:p>
            <a:pPr marL="171450" indent="-171450">
              <a:buFont typeface="Arial" pitchFamily="34" charset="0"/>
              <a:buChar char="•"/>
            </a:pPr>
            <a:r>
              <a:rPr lang="en-US" sz="1400" dirty="0"/>
              <a:t>Deteriorated print quality </a:t>
            </a:r>
          </a:p>
          <a:p>
            <a:pPr marL="171450" indent="-171450">
              <a:buFont typeface="Arial" pitchFamily="34" charset="0"/>
              <a:buChar char="•"/>
            </a:pPr>
            <a:r>
              <a:rPr lang="en-US" sz="1400" dirty="0"/>
              <a:t>Lower </a:t>
            </a:r>
            <a:r>
              <a:rPr lang="en-US" sz="1400" dirty="0" err="1"/>
              <a:t>colour</a:t>
            </a:r>
            <a:r>
              <a:rPr lang="en-US" sz="1400" dirty="0"/>
              <a:t> intensity of codes  </a:t>
            </a:r>
          </a:p>
          <a:p>
            <a:pPr marL="171450" indent="-171450">
              <a:buFont typeface="Arial" pitchFamily="34" charset="0"/>
              <a:buChar char="•"/>
            </a:pPr>
            <a:r>
              <a:rPr lang="en-US" sz="1400" dirty="0"/>
              <a:t>Change in dry time of codes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5636" y="836712"/>
            <a:ext cx="1202013" cy="1452214"/>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0336" y="836713"/>
            <a:ext cx="1190628" cy="1439435"/>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631504" y="2996953"/>
            <a:ext cx="2736304" cy="1384995"/>
          </a:xfrm>
          <a:prstGeom prst="rect">
            <a:avLst/>
          </a:prstGeom>
          <a:solidFill>
            <a:schemeClr val="bg1"/>
          </a:solidFill>
          <a:ln>
            <a:noFill/>
          </a:ln>
          <a:effectLst>
            <a:softEdge rad="31750"/>
          </a:effectLst>
        </p:spPr>
        <p:txBody>
          <a:bodyPr wrap="square" rtlCol="0">
            <a:spAutoFit/>
          </a:bodyPr>
          <a:lstStyle/>
          <a:p>
            <a:pPr marL="171450" indent="-171450">
              <a:buFont typeface="Arial" pitchFamily="34" charset="0"/>
              <a:buChar char="•"/>
            </a:pPr>
            <a:r>
              <a:rPr lang="en-US" sz="1400" dirty="0"/>
              <a:t>Clogging of nozzles </a:t>
            </a:r>
          </a:p>
          <a:p>
            <a:pPr marL="171450" indent="-171450">
              <a:buFont typeface="Arial" pitchFamily="34" charset="0"/>
              <a:buChar char="•"/>
            </a:pPr>
            <a:r>
              <a:rPr lang="en-US" sz="1400" dirty="0"/>
              <a:t>Clogging of filters </a:t>
            </a:r>
          </a:p>
          <a:p>
            <a:pPr marL="171450" indent="-171450">
              <a:buFont typeface="Arial" pitchFamily="34" charset="0"/>
              <a:buChar char="•"/>
            </a:pPr>
            <a:r>
              <a:rPr lang="en-US" sz="1400" dirty="0"/>
              <a:t>Clogging of ink lines </a:t>
            </a:r>
          </a:p>
          <a:p>
            <a:pPr marL="171450" indent="-171450">
              <a:buFont typeface="Arial" pitchFamily="34" charset="0"/>
              <a:buChar char="•"/>
            </a:pPr>
            <a:r>
              <a:rPr lang="en-US" sz="1400" dirty="0"/>
              <a:t>More frequent maintenance </a:t>
            </a:r>
          </a:p>
          <a:p>
            <a:pPr marL="171450" indent="-171450">
              <a:buFont typeface="Arial" pitchFamily="34" charset="0"/>
              <a:buChar char="•"/>
            </a:pPr>
            <a:r>
              <a:rPr lang="en-US" sz="1400" dirty="0"/>
              <a:t>High frequency of faults</a:t>
            </a:r>
          </a:p>
          <a:p>
            <a:pPr marL="171450" indent="-171450">
              <a:buFont typeface="Arial" pitchFamily="34" charset="0"/>
              <a:buChar char="•"/>
            </a:pPr>
            <a:r>
              <a:rPr lang="en-US" sz="1400" dirty="0"/>
              <a:t>Real health and safety risks </a:t>
            </a:r>
          </a:p>
        </p:txBody>
      </p:sp>
    </p:spTree>
    <p:extLst>
      <p:ext uri="{BB962C8B-B14F-4D97-AF65-F5344CB8AC3E}">
        <p14:creationId xmlns:p14="http://schemas.microsoft.com/office/powerpoint/2010/main" val="23625557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775520" y="0"/>
            <a:ext cx="8740080" cy="1143000"/>
          </a:xfrm>
        </p:spPr>
        <p:txBody>
          <a:bodyPr/>
          <a:lstStyle/>
          <a:p>
            <a:pPr algn="ctr"/>
            <a:r>
              <a:rPr lang="en-GB" sz="3400" b="1" dirty="0"/>
              <a:t>In Summary Genuine Products Provide:</a:t>
            </a:r>
          </a:p>
        </p:txBody>
      </p:sp>
      <p:sp>
        <p:nvSpPr>
          <p:cNvPr id="4" name="Footer Placeholder 3"/>
          <p:cNvSpPr>
            <a:spLocks noGrp="1"/>
          </p:cNvSpPr>
          <p:nvPr>
            <p:ph type="ftr" sz="quarter" idx="11"/>
          </p:nvPr>
        </p:nvSpPr>
        <p:spPr/>
        <p:txBody>
          <a:bodyPr/>
          <a:lstStyle/>
          <a:p>
            <a:r>
              <a:rPr lang="en-GB" smtClean="0"/>
              <a:t>CONFIDENTIAL</a:t>
            </a:r>
            <a:endParaRPr lang="en-GB" dirty="0" smtClean="0"/>
          </a:p>
        </p:txBody>
      </p:sp>
      <p:sp>
        <p:nvSpPr>
          <p:cNvPr id="5" name="Slide Number Placeholder 4"/>
          <p:cNvSpPr>
            <a:spLocks noGrp="1"/>
          </p:cNvSpPr>
          <p:nvPr>
            <p:ph type="sldNum" sz="quarter" idx="12"/>
          </p:nvPr>
        </p:nvSpPr>
        <p:spPr/>
        <p:txBody>
          <a:bodyPr/>
          <a:lstStyle/>
          <a:p>
            <a:fld id="{6D2602AE-540A-4309-AF2A-4AB915475617}" type="slidenum">
              <a:rPr lang="en-GB" smtClean="0"/>
              <a:pPr/>
              <a:t>15</a:t>
            </a:fld>
            <a:endParaRPr lang="en-GB" dirty="0"/>
          </a:p>
        </p:txBody>
      </p:sp>
      <p:graphicFrame>
        <p:nvGraphicFramePr>
          <p:cNvPr id="6" name="Table 5"/>
          <p:cNvGraphicFramePr>
            <a:graphicFrameLocks noGrp="1"/>
          </p:cNvGraphicFramePr>
          <p:nvPr>
            <p:extLst/>
          </p:nvPr>
        </p:nvGraphicFramePr>
        <p:xfrm>
          <a:off x="1919536" y="1124744"/>
          <a:ext cx="8424936" cy="4229100"/>
        </p:xfrm>
        <a:graphic>
          <a:graphicData uri="http://schemas.openxmlformats.org/drawingml/2006/table">
            <a:tbl>
              <a:tblPr/>
              <a:tblGrid>
                <a:gridCol w="50405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6120680">
                  <a:extLst>
                    <a:ext uri="{9D8B030D-6E8A-4147-A177-3AD203B41FA5}">
                      <a16:colId xmlns:a16="http://schemas.microsoft.com/office/drawing/2014/main" val="20002"/>
                    </a:ext>
                  </a:extLst>
                </a:gridCol>
              </a:tblGrid>
              <a:tr h="962025">
                <a:tc>
                  <a:txBody>
                    <a:bodyPr/>
                    <a:lstStyle/>
                    <a:p>
                      <a:pPr algn="ctr" fontAlgn="ctr"/>
                      <a:r>
                        <a:rPr lang="en-GB" sz="1100" b="1" i="0" u="none" strike="noStrike" dirty="0">
                          <a:solidFill>
                            <a:srgbClr val="000000"/>
                          </a:solidFill>
                          <a:effectLst/>
                          <a:latin typeface="Wingdings"/>
                        </a:rPr>
                        <a:t>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400" b="1" i="0" u="none" strike="noStrike" dirty="0">
                          <a:solidFill>
                            <a:schemeClr val="tx2"/>
                          </a:solidFill>
                          <a:effectLst/>
                          <a:latin typeface="Calibri"/>
                        </a:rPr>
                        <a:t>High Performance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400" b="0" i="0" u="none" strike="noStrike" dirty="0">
                          <a:solidFill>
                            <a:schemeClr val="tx2"/>
                          </a:solidFill>
                          <a:effectLst/>
                          <a:latin typeface="Calibri"/>
                        </a:rPr>
                        <a:t>Inks and printers are finely matched for </a:t>
                      </a:r>
                      <a:r>
                        <a:rPr lang="en-GB" sz="1400" b="1" i="0" u="sng" strike="noStrike" dirty="0">
                          <a:solidFill>
                            <a:schemeClr val="tx2"/>
                          </a:solidFill>
                          <a:effectLst/>
                          <a:latin typeface="Calibri"/>
                        </a:rPr>
                        <a:t>optimal</a:t>
                      </a:r>
                      <a:r>
                        <a:rPr lang="en-GB" sz="1400" b="0" i="0" u="none" strike="noStrike" dirty="0">
                          <a:solidFill>
                            <a:schemeClr val="tx2"/>
                          </a:solidFill>
                          <a:effectLst/>
                          <a:latin typeface="Calibri"/>
                        </a:rPr>
                        <a:t> performance. Taking up to a year to develop and perfect, ink and make-up fluids are </a:t>
                      </a:r>
                      <a:r>
                        <a:rPr lang="en-GB" sz="1400" b="1" i="0" u="sng" strike="noStrike" dirty="0">
                          <a:solidFill>
                            <a:schemeClr val="tx2"/>
                          </a:solidFill>
                          <a:effectLst/>
                          <a:latin typeface="Calibri"/>
                        </a:rPr>
                        <a:t>rigorously tested</a:t>
                      </a:r>
                      <a:r>
                        <a:rPr lang="en-GB" sz="1400" b="0" i="0" u="none" strike="noStrike" dirty="0">
                          <a:solidFill>
                            <a:schemeClr val="tx2"/>
                          </a:solidFill>
                          <a:effectLst/>
                          <a:latin typeface="Calibri"/>
                        </a:rPr>
                        <a:t> for hundreds of hours over an extreme range of temperature and environmental conditions. Tests confirm operational </a:t>
                      </a:r>
                      <a:r>
                        <a:rPr lang="en-GB" sz="1400" b="1" i="0" u="sng" strike="noStrike" dirty="0">
                          <a:solidFill>
                            <a:schemeClr val="tx2"/>
                          </a:solidFill>
                          <a:effectLst/>
                          <a:latin typeface="Calibri"/>
                        </a:rPr>
                        <a:t>consistency</a:t>
                      </a:r>
                      <a:r>
                        <a:rPr lang="en-GB" sz="1400" b="0" i="0" u="none" strike="noStrike" dirty="0">
                          <a:solidFill>
                            <a:schemeClr val="tx2"/>
                          </a:solidFill>
                          <a:effectLst/>
                          <a:latin typeface="Calibri"/>
                        </a:rPr>
                        <a:t> and printer </a:t>
                      </a:r>
                      <a:r>
                        <a:rPr lang="en-GB" sz="1400" b="1" i="0" u="sng" strike="noStrike" dirty="0">
                          <a:solidFill>
                            <a:schemeClr val="tx2"/>
                          </a:solidFill>
                          <a:effectLst/>
                          <a:latin typeface="Calibri"/>
                        </a:rPr>
                        <a:t>reliability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52525">
                <a:tc>
                  <a:txBody>
                    <a:bodyPr/>
                    <a:lstStyle/>
                    <a:p>
                      <a:pPr algn="ctr" fontAlgn="ctr"/>
                      <a:r>
                        <a:rPr lang="en-GB" sz="1100" b="1" i="0" u="none" strike="noStrike" dirty="0">
                          <a:solidFill>
                            <a:srgbClr val="000000"/>
                          </a:solidFill>
                          <a:effectLst/>
                          <a:latin typeface="Wingdings"/>
                        </a:rPr>
                        <a:t>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400" b="1" i="0" u="none" strike="noStrike" dirty="0">
                          <a:solidFill>
                            <a:schemeClr val="tx2"/>
                          </a:solidFill>
                          <a:effectLst/>
                          <a:latin typeface="Calibri"/>
                        </a:rPr>
                        <a:t>Fluids Compatibility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400" b="0" i="0" u="none" strike="noStrike" dirty="0">
                          <a:solidFill>
                            <a:schemeClr val="tx2"/>
                          </a:solidFill>
                          <a:effectLst/>
                          <a:latin typeface="Calibri"/>
                        </a:rPr>
                        <a:t>Solvent is formulated to </a:t>
                      </a:r>
                      <a:r>
                        <a:rPr lang="en-GB" sz="1400" b="1" i="0" u="sng" strike="noStrike" dirty="0">
                          <a:solidFill>
                            <a:schemeClr val="tx2"/>
                          </a:solidFill>
                          <a:effectLst/>
                          <a:latin typeface="Calibri"/>
                        </a:rPr>
                        <a:t>exactly match</a:t>
                      </a:r>
                      <a:r>
                        <a:rPr lang="en-GB" sz="1400" b="0" i="0" u="none" strike="noStrike" dirty="0">
                          <a:solidFill>
                            <a:schemeClr val="tx2"/>
                          </a:solidFill>
                          <a:effectLst/>
                          <a:latin typeface="Calibri"/>
                        </a:rPr>
                        <a:t> corresponding ink chemistry. Chemical components lost through normal evaporation and due to printers operating in a wide range of conditions are </a:t>
                      </a:r>
                      <a:r>
                        <a:rPr lang="en-GB" sz="1400" b="1" i="0" u="sng" strike="noStrike" dirty="0">
                          <a:solidFill>
                            <a:schemeClr val="tx2"/>
                          </a:solidFill>
                          <a:effectLst/>
                          <a:latin typeface="Calibri"/>
                        </a:rPr>
                        <a:t>precisely replenished</a:t>
                      </a:r>
                      <a:r>
                        <a:rPr lang="en-GB" sz="1400" b="0" i="0" u="none" strike="noStrike" dirty="0">
                          <a:solidFill>
                            <a:schemeClr val="tx2"/>
                          </a:solidFill>
                          <a:effectLst/>
                          <a:latin typeface="Calibri"/>
                        </a:rPr>
                        <a:t> so your printer doesn’t spend more fluids than necessary</a:t>
                      </a:r>
                      <a:br>
                        <a:rPr lang="en-GB" sz="1400" b="0" i="0" u="none" strike="noStrike" dirty="0">
                          <a:solidFill>
                            <a:schemeClr val="tx2"/>
                          </a:solidFill>
                          <a:effectLst/>
                          <a:latin typeface="Calibri"/>
                        </a:rPr>
                      </a:br>
                      <a:endParaRPr lang="en-GB" sz="1400" b="0" i="0" u="none" strike="noStrike" dirty="0">
                        <a:solidFill>
                          <a:schemeClr val="tx2"/>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2025">
                <a:tc>
                  <a:txBody>
                    <a:bodyPr/>
                    <a:lstStyle/>
                    <a:p>
                      <a:pPr algn="ctr" fontAlgn="ctr"/>
                      <a:r>
                        <a:rPr lang="en-GB" sz="1100" b="1" i="0" u="none" strike="noStrike" dirty="0">
                          <a:solidFill>
                            <a:srgbClr val="000000"/>
                          </a:solidFill>
                          <a:effectLst/>
                          <a:latin typeface="Wingdings"/>
                        </a:rPr>
                        <a:t>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400" b="1" i="0" u="none" strike="noStrike" dirty="0">
                          <a:solidFill>
                            <a:schemeClr val="tx2"/>
                          </a:solidFill>
                          <a:effectLst/>
                          <a:latin typeface="Calibri"/>
                        </a:rPr>
                        <a:t>Equipment Compatibility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400" b="0" i="0" u="none" strike="noStrike" dirty="0">
                          <a:solidFill>
                            <a:schemeClr val="tx2"/>
                          </a:solidFill>
                          <a:effectLst/>
                          <a:latin typeface="Calibri"/>
                        </a:rPr>
                        <a:t>Fluids formulations are chemically compatible with printers. Compatibility helps against internal corrosion, deterioration and premature parts replacement and therefore </a:t>
                      </a:r>
                      <a:r>
                        <a:rPr lang="en-GB" sz="1400" b="1" i="0" u="sng" strike="noStrike" dirty="0">
                          <a:solidFill>
                            <a:schemeClr val="tx2"/>
                          </a:solidFill>
                          <a:effectLst/>
                          <a:latin typeface="Calibri"/>
                        </a:rPr>
                        <a:t>minimizes service</a:t>
                      </a:r>
                      <a:r>
                        <a:rPr lang="en-GB" sz="1400" b="0" i="0" u="none" strike="noStrike" dirty="0">
                          <a:solidFill>
                            <a:schemeClr val="tx2"/>
                          </a:solidFill>
                          <a:effectLst/>
                          <a:latin typeface="Calibri"/>
                        </a:rPr>
                        <a:t> of critical printer components </a:t>
                      </a:r>
                      <a:br>
                        <a:rPr lang="en-GB" sz="1400" b="0" i="0" u="none" strike="noStrike" dirty="0">
                          <a:solidFill>
                            <a:schemeClr val="tx2"/>
                          </a:solidFill>
                          <a:effectLst/>
                          <a:latin typeface="Calibri"/>
                        </a:rPr>
                      </a:br>
                      <a:endParaRPr lang="en-GB" sz="1400" b="0" i="0" u="none" strike="noStrike" dirty="0">
                        <a:solidFill>
                          <a:schemeClr val="tx2"/>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52525">
                <a:tc>
                  <a:txBody>
                    <a:bodyPr/>
                    <a:lstStyle/>
                    <a:p>
                      <a:pPr algn="ctr" fontAlgn="ctr"/>
                      <a:r>
                        <a:rPr lang="en-GB" sz="1100" b="1" i="0" u="none" strike="noStrike" dirty="0">
                          <a:solidFill>
                            <a:srgbClr val="000000"/>
                          </a:solidFill>
                          <a:effectLst/>
                          <a:latin typeface="Wingdings"/>
                        </a:rPr>
                        <a:t>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400" b="1" i="0" u="none" strike="noStrike" dirty="0">
                          <a:solidFill>
                            <a:schemeClr val="tx2"/>
                          </a:solidFill>
                          <a:effectLst/>
                          <a:latin typeface="Calibri"/>
                        </a:rPr>
                        <a:t>Purity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chemeClr val="tx2"/>
                          </a:solidFill>
                          <a:effectLst/>
                          <a:latin typeface="Calibri"/>
                        </a:rPr>
                        <a:t> Inks and their raw materials meet purity and filtration standards, thus </a:t>
                      </a:r>
                      <a:r>
                        <a:rPr lang="en-GB" sz="1400" b="1" i="0" u="sng" strike="noStrike" dirty="0">
                          <a:solidFill>
                            <a:schemeClr val="tx2"/>
                          </a:solidFill>
                          <a:effectLst/>
                          <a:latin typeface="Calibri"/>
                        </a:rPr>
                        <a:t>reducing</a:t>
                      </a:r>
                      <a:r>
                        <a:rPr lang="en-GB" sz="1400" b="0" i="0" u="none" strike="noStrike" dirty="0">
                          <a:solidFill>
                            <a:schemeClr val="tx2"/>
                          </a:solidFill>
                          <a:effectLst/>
                          <a:latin typeface="Calibri"/>
                        </a:rPr>
                        <a:t> the </a:t>
                      </a:r>
                      <a:r>
                        <a:rPr lang="en-GB" sz="1400" b="1" i="0" u="sng" strike="noStrike" dirty="0">
                          <a:solidFill>
                            <a:schemeClr val="tx2"/>
                          </a:solidFill>
                          <a:effectLst/>
                          <a:latin typeface="Calibri"/>
                        </a:rPr>
                        <a:t>risk of contamination</a:t>
                      </a:r>
                      <a:r>
                        <a:rPr lang="en-GB" sz="1400" b="0" i="0" u="none" strike="noStrike" dirty="0">
                          <a:solidFill>
                            <a:schemeClr val="tx2"/>
                          </a:solidFill>
                          <a:effectLst/>
                          <a:latin typeface="Calibri"/>
                        </a:rPr>
                        <a:t> that could impede critical printer operation. The smallest of particles can clog nozzles. Ink and make up are filtered up to 8 times to </a:t>
                      </a:r>
                      <a:r>
                        <a:rPr lang="en-GB" sz="1400" b="1" i="0" u="sng" strike="noStrike" dirty="0">
                          <a:solidFill>
                            <a:schemeClr val="tx2"/>
                          </a:solidFill>
                          <a:effectLst/>
                          <a:latin typeface="Calibri"/>
                        </a:rPr>
                        <a:t>prevent</a:t>
                      </a:r>
                      <a:r>
                        <a:rPr lang="en-GB" sz="1400" b="0" i="0" u="none" strike="noStrike" dirty="0">
                          <a:solidFill>
                            <a:schemeClr val="tx2"/>
                          </a:solidFill>
                          <a:effectLst/>
                          <a:latin typeface="Calibri"/>
                        </a:rPr>
                        <a:t> clogging and </a:t>
                      </a:r>
                      <a:r>
                        <a:rPr lang="en-GB" sz="1400" b="1" i="0" u="sng" strike="noStrike" dirty="0">
                          <a:solidFill>
                            <a:schemeClr val="tx2"/>
                          </a:solidFill>
                          <a:effectLst/>
                          <a:latin typeface="Calibri"/>
                        </a:rPr>
                        <a:t>down time</a:t>
                      </a:r>
                      <a:r>
                        <a:rPr lang="en-GB" sz="1400" b="0" i="0" u="none" strike="noStrike" dirty="0">
                          <a:solidFill>
                            <a:schemeClr val="tx2"/>
                          </a:solidFill>
                          <a:effectLst/>
                          <a:latin typeface="Calibri"/>
                        </a:rPr>
                        <a:t/>
                      </a:r>
                      <a:br>
                        <a:rPr lang="en-GB" sz="1400" b="0" i="0" u="none" strike="noStrike" dirty="0">
                          <a:solidFill>
                            <a:schemeClr val="tx2"/>
                          </a:solidFill>
                          <a:effectLst/>
                          <a:latin typeface="Calibri"/>
                        </a:rPr>
                      </a:br>
                      <a:endParaRPr lang="en-GB" sz="1400" b="0" i="0" u="none" strike="noStrike" dirty="0">
                        <a:solidFill>
                          <a:schemeClr val="tx2"/>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1584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75520" y="0"/>
            <a:ext cx="8740080" cy="1143000"/>
          </a:xfrm>
        </p:spPr>
        <p:txBody>
          <a:bodyPr/>
          <a:lstStyle/>
          <a:p>
            <a:pPr algn="ctr"/>
            <a:r>
              <a:rPr lang="en-GB" sz="3400" b="1" dirty="0"/>
              <a:t>While 3</a:t>
            </a:r>
            <a:r>
              <a:rPr lang="en-GB" sz="3400" b="1" baseline="30000" dirty="0"/>
              <a:t>rd</a:t>
            </a:r>
            <a:r>
              <a:rPr lang="en-GB" sz="3400" b="1" dirty="0"/>
              <a:t> Party products Affect:</a:t>
            </a:r>
          </a:p>
        </p:txBody>
      </p:sp>
      <p:sp>
        <p:nvSpPr>
          <p:cNvPr id="4" name="Footer Placeholder 3"/>
          <p:cNvSpPr>
            <a:spLocks noGrp="1"/>
          </p:cNvSpPr>
          <p:nvPr>
            <p:ph type="ftr" sz="quarter" idx="11"/>
          </p:nvPr>
        </p:nvSpPr>
        <p:spPr/>
        <p:txBody>
          <a:bodyPr/>
          <a:lstStyle/>
          <a:p>
            <a:r>
              <a:rPr lang="en-GB" smtClean="0"/>
              <a:t>CONFIDENTIAL</a:t>
            </a:r>
            <a:endParaRPr lang="en-GB" dirty="0" smtClean="0"/>
          </a:p>
        </p:txBody>
      </p:sp>
      <p:sp>
        <p:nvSpPr>
          <p:cNvPr id="5" name="Slide Number Placeholder 4"/>
          <p:cNvSpPr>
            <a:spLocks noGrp="1"/>
          </p:cNvSpPr>
          <p:nvPr>
            <p:ph type="sldNum" sz="quarter" idx="12"/>
          </p:nvPr>
        </p:nvSpPr>
        <p:spPr/>
        <p:txBody>
          <a:bodyPr/>
          <a:lstStyle/>
          <a:p>
            <a:fld id="{6D2602AE-540A-4309-AF2A-4AB915475617}" type="slidenum">
              <a:rPr lang="en-GB" smtClean="0"/>
              <a:pPr/>
              <a:t>16</a:t>
            </a:fld>
            <a:endParaRPr lang="en-GB" dirty="0"/>
          </a:p>
        </p:txBody>
      </p:sp>
      <p:graphicFrame>
        <p:nvGraphicFramePr>
          <p:cNvPr id="6" name="Table 5"/>
          <p:cNvGraphicFramePr>
            <a:graphicFrameLocks noGrp="1"/>
          </p:cNvGraphicFramePr>
          <p:nvPr>
            <p:extLst/>
          </p:nvPr>
        </p:nvGraphicFramePr>
        <p:xfrm>
          <a:off x="1919536" y="1190600"/>
          <a:ext cx="8424936" cy="4038600"/>
        </p:xfrm>
        <a:graphic>
          <a:graphicData uri="http://schemas.openxmlformats.org/drawingml/2006/table">
            <a:tbl>
              <a:tblPr/>
              <a:tblGrid>
                <a:gridCol w="50405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6120680">
                  <a:extLst>
                    <a:ext uri="{9D8B030D-6E8A-4147-A177-3AD203B41FA5}">
                      <a16:colId xmlns:a16="http://schemas.microsoft.com/office/drawing/2014/main" val="20002"/>
                    </a:ext>
                  </a:extLst>
                </a:gridCol>
              </a:tblGrid>
              <a:tr h="962025">
                <a:tc>
                  <a:txBody>
                    <a:bodyPr/>
                    <a:lstStyle/>
                    <a:p>
                      <a:pPr algn="ctr" fontAlgn="ctr"/>
                      <a:r>
                        <a:rPr lang="en-GB" sz="1100" b="1" dirty="0" smtClean="0">
                          <a:solidFill>
                            <a:srgbClr val="000000"/>
                          </a:solidFill>
                        </a:rPr>
                        <a:t>✗</a:t>
                      </a:r>
                      <a:endParaRPr lang="en-GB" sz="1100" b="0" i="0" u="none" strike="noStrike" dirty="0">
                        <a:solidFill>
                          <a:srgbClr val="000000"/>
                        </a:solidFill>
                        <a:effectLst/>
                        <a:latin typeface="Wingdings" panose="05000000000000000000" pitchFamily="2" charset="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dirty="0" smtClean="0">
                          <a:latin typeface="Calibri" panose="020F0502020204030204" pitchFamily="34" charset="0"/>
                          <a:ea typeface="ＭＳ Ｐゴシック" pitchFamily="34" charset="-128"/>
                        </a:rPr>
                        <a:t>Internal printer corrosion, deterioration</a:t>
                      </a:r>
                      <a:endParaRPr lang="en-GB" sz="1400" b="1" i="0" u="none" strike="noStrike" dirty="0">
                        <a:solidFill>
                          <a:schemeClr val="tx2"/>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dirty="0" smtClean="0">
                          <a:latin typeface="Calibri" panose="020F0502020204030204" pitchFamily="34" charset="0"/>
                          <a:ea typeface="ＭＳ Ｐゴシック" pitchFamily="34" charset="-128"/>
                        </a:rPr>
                        <a:t>Interferes with the operation of specialized printer components, including; valves, nozzles, pumps and diaphragms – any one of which could result in </a:t>
                      </a:r>
                      <a:r>
                        <a:rPr lang="en-US" sz="1400" b="1" i="0" u="sng" dirty="0" smtClean="0">
                          <a:latin typeface="Calibri" panose="020F0502020204030204" pitchFamily="34" charset="0"/>
                          <a:ea typeface="ＭＳ Ｐゴシック" pitchFamily="34" charset="-128"/>
                        </a:rPr>
                        <a:t>expensive printer repair costs</a:t>
                      </a:r>
                      <a:r>
                        <a:rPr lang="en-US" sz="1400" b="0" dirty="0" smtClean="0">
                          <a:latin typeface="Calibri" panose="020F0502020204030204" pitchFamily="34" charset="0"/>
                          <a:ea typeface="ＭＳ Ｐゴシック" pitchFamily="34" charset="-128"/>
                        </a:rPr>
                        <a:t> not covered under warranty</a:t>
                      </a:r>
                      <a:endParaRPr lang="en-GB" sz="1400" b="0" i="0" u="none" strike="noStrike" dirty="0">
                        <a:solidFill>
                          <a:schemeClr val="tx2"/>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52525">
                <a:tc>
                  <a:txBody>
                    <a:bodyPr/>
                    <a:lstStyle/>
                    <a:p>
                      <a:pPr algn="ctr" fontAlgn="ctr"/>
                      <a:r>
                        <a:rPr lang="en-GB" sz="1100" b="1" dirty="0" smtClean="0">
                          <a:solidFill>
                            <a:srgbClr val="000000"/>
                          </a:solidFill>
                        </a:rPr>
                        <a:t>✗</a:t>
                      </a:r>
                      <a:endParaRPr lang="en-GB" sz="1100" b="0" i="0" u="none" strike="noStrike" dirty="0">
                        <a:solidFill>
                          <a:srgbClr val="000000"/>
                        </a:solidFill>
                        <a:effectLst/>
                        <a:latin typeface="Wingding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dirty="0" smtClean="0">
                          <a:latin typeface="Calibri" panose="020F0502020204030204" pitchFamily="34" charset="0"/>
                          <a:ea typeface="ＭＳ Ｐゴシック" pitchFamily="34" charset="-128"/>
                        </a:rPr>
                        <a:t>Contamination</a:t>
                      </a:r>
                      <a:endParaRPr lang="en-GB" sz="1400" b="1" i="0" u="none" strike="noStrike" dirty="0">
                        <a:solidFill>
                          <a:schemeClr val="tx2"/>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dirty="0" smtClean="0">
                          <a:latin typeface="Calibri" panose="020F0502020204030204" pitchFamily="34" charset="0"/>
                          <a:ea typeface="ＭＳ Ｐゴシック" pitchFamily="34" charset="-128"/>
                        </a:rPr>
                        <a:t>Even small amounts concentrate in the printer over time, resulting in </a:t>
                      </a:r>
                      <a:r>
                        <a:rPr lang="en-US" sz="1400" b="1" u="sng" dirty="0" smtClean="0">
                          <a:latin typeface="Calibri" panose="020F0502020204030204" pitchFamily="34" charset="0"/>
                          <a:ea typeface="ＭＳ Ｐゴシック" pitchFamily="34" charset="-128"/>
                        </a:rPr>
                        <a:t>increased downtime</a:t>
                      </a:r>
                      <a:r>
                        <a:rPr lang="en-US" sz="1400" b="0" dirty="0" smtClean="0">
                          <a:latin typeface="Calibri" panose="020F0502020204030204" pitchFamily="34" charset="0"/>
                          <a:ea typeface="ＭＳ Ｐゴシック" pitchFamily="34" charset="-128"/>
                        </a:rPr>
                        <a:t>, </a:t>
                      </a:r>
                      <a:r>
                        <a:rPr lang="en-US" sz="1400" b="1" u="sng" dirty="0" smtClean="0">
                          <a:latin typeface="Calibri" panose="020F0502020204030204" pitchFamily="34" charset="0"/>
                          <a:ea typeface="ＭＳ Ｐゴシック" pitchFamily="34" charset="-128"/>
                        </a:rPr>
                        <a:t>unpredictable component failures</a:t>
                      </a:r>
                      <a:r>
                        <a:rPr lang="en-US" sz="1400" b="0" dirty="0" smtClean="0">
                          <a:latin typeface="Calibri" panose="020F0502020204030204" pitchFamily="34" charset="0"/>
                          <a:ea typeface="ＭＳ Ｐゴシック" pitchFamily="34" charset="-128"/>
                        </a:rPr>
                        <a:t>, and </a:t>
                      </a:r>
                      <a:r>
                        <a:rPr lang="en-US" sz="1400" b="1" u="sng" dirty="0" smtClean="0">
                          <a:latin typeface="Calibri" panose="020F0502020204030204" pitchFamily="34" charset="0"/>
                          <a:ea typeface="ＭＳ Ｐゴシック" pitchFamily="34" charset="-128"/>
                        </a:rPr>
                        <a:t>more frequent maintenance</a:t>
                      </a:r>
                      <a:r>
                        <a:rPr lang="en-US" sz="1400" b="0" dirty="0" smtClean="0">
                          <a:latin typeface="Calibri" panose="020F0502020204030204" pitchFamily="34" charset="0"/>
                          <a:ea typeface="ＭＳ Ｐゴシック" pitchFamily="34" charset="-128"/>
                        </a:rPr>
                        <a:t> intervals</a:t>
                      </a:r>
                      <a:endParaRPr lang="en-GB" sz="1400" b="0" i="0" u="none" strike="noStrike" dirty="0">
                        <a:solidFill>
                          <a:schemeClr val="tx2"/>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2025">
                <a:tc>
                  <a:txBody>
                    <a:bodyPr/>
                    <a:lstStyle/>
                    <a:p>
                      <a:pPr algn="ctr" fontAlgn="ctr"/>
                      <a:r>
                        <a:rPr lang="en-GB" sz="1100" b="1" dirty="0" smtClean="0">
                          <a:solidFill>
                            <a:srgbClr val="000000"/>
                          </a:solidFill>
                        </a:rPr>
                        <a:t>✗</a:t>
                      </a:r>
                      <a:endParaRPr lang="en-GB" sz="1100" b="0" i="0" u="none" strike="noStrike" dirty="0">
                        <a:solidFill>
                          <a:srgbClr val="000000"/>
                        </a:solidFill>
                        <a:effectLst/>
                        <a:latin typeface="Wingding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dirty="0" smtClean="0">
                          <a:latin typeface="Calibri" panose="020F0502020204030204" pitchFamily="34" charset="0"/>
                        </a:rPr>
                        <a:t>Unproved ink/printer combinations</a:t>
                      </a:r>
                      <a:endParaRPr lang="en-GB" sz="1400" b="1" i="0" u="none" strike="noStrike" dirty="0">
                        <a:solidFill>
                          <a:schemeClr val="tx2"/>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dirty="0" smtClean="0">
                          <a:latin typeface="Calibri" panose="020F0502020204030204" pitchFamily="34" charset="0"/>
                          <a:ea typeface="ＭＳ Ｐゴシック" pitchFamily="34" charset="-128"/>
                        </a:rPr>
                        <a:t>Service technicians </a:t>
                      </a:r>
                      <a:r>
                        <a:rPr lang="en-US" sz="1400" b="1" u="sng" dirty="0" smtClean="0">
                          <a:latin typeface="Calibri" panose="020F0502020204030204" pitchFamily="34" charset="0"/>
                          <a:ea typeface="ＭＳ Ｐゴシック" pitchFamily="34" charset="-128"/>
                        </a:rPr>
                        <a:t>unfamiliar</a:t>
                      </a:r>
                      <a:r>
                        <a:rPr lang="en-US" sz="1400" b="0" dirty="0" smtClean="0">
                          <a:latin typeface="Calibri" panose="020F0502020204030204" pitchFamily="34" charset="0"/>
                          <a:ea typeface="ＭＳ Ｐゴシック" pitchFamily="34" charset="-128"/>
                        </a:rPr>
                        <a:t> with </a:t>
                      </a:r>
                      <a:r>
                        <a:rPr lang="en-US" sz="1400" b="1" u="sng" dirty="0" smtClean="0">
                          <a:latin typeface="Calibri" panose="020F0502020204030204" pitchFamily="34" charset="0"/>
                          <a:ea typeface="ＭＳ Ｐゴシック" pitchFamily="34" charset="-128"/>
                        </a:rPr>
                        <a:t>unproven</a:t>
                      </a:r>
                      <a:r>
                        <a:rPr lang="en-US" sz="1400" b="0" dirty="0" smtClean="0">
                          <a:latin typeface="Calibri" panose="020F0502020204030204" pitchFamily="34" charset="0"/>
                          <a:ea typeface="ＭＳ Ｐゴシック" pitchFamily="34" charset="-128"/>
                        </a:rPr>
                        <a:t> ink/printer combinations are less equipped to evaluate problems and could cause extended troubleshooting, downtime and </a:t>
                      </a:r>
                      <a:r>
                        <a:rPr lang="en-US" sz="1400" b="1" u="sng" dirty="0" smtClean="0">
                          <a:latin typeface="Calibri" panose="020F0502020204030204" pitchFamily="34" charset="0"/>
                          <a:ea typeface="ＭＳ Ｐゴシック" pitchFamily="34" charset="-128"/>
                        </a:rPr>
                        <a:t>increased repair costs</a:t>
                      </a:r>
                      <a:endParaRPr lang="en-GB" sz="1400" b="1" i="0" u="sng" strike="noStrike" dirty="0">
                        <a:solidFill>
                          <a:schemeClr val="tx2"/>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202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b="1" dirty="0" smtClean="0">
                          <a:solidFill>
                            <a:srgbClr val="000000"/>
                          </a:solidFill>
                        </a:rPr>
                        <a:t>✗</a:t>
                      </a:r>
                      <a:endParaRPr lang="en-GB" sz="1100" b="0" i="0" u="none" strike="noStrike" dirty="0">
                        <a:solidFill>
                          <a:srgbClr val="000000"/>
                        </a:solidFill>
                        <a:effectLst/>
                        <a:latin typeface="Wingding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dirty="0" smtClean="0">
                          <a:latin typeface="Calibri" panose="020F0502020204030204" pitchFamily="34" charset="0"/>
                          <a:ea typeface="ＭＳ Ｐゴシック" pitchFamily="34" charset="-128"/>
                        </a:rPr>
                        <a:t>Unknown and hazardous components</a:t>
                      </a:r>
                      <a:endParaRPr lang="en-GB" sz="1400" b="1" i="0" u="none" strike="noStrike" dirty="0">
                        <a:solidFill>
                          <a:schemeClr val="tx2"/>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dirty="0" smtClean="0">
                          <a:latin typeface="Calibri" panose="020F0502020204030204" pitchFamily="34" charset="0"/>
                          <a:ea typeface="ＭＳ Ｐゴシック" pitchFamily="34" charset="-128"/>
                        </a:rPr>
                        <a:t>Could present </a:t>
                      </a:r>
                      <a:r>
                        <a:rPr lang="en-US" sz="1400" b="1" u="sng" dirty="0" smtClean="0">
                          <a:latin typeface="Calibri" panose="020F0502020204030204" pitchFamily="34" charset="0"/>
                          <a:ea typeface="ＭＳ Ｐゴシック" pitchFamily="34" charset="-128"/>
                        </a:rPr>
                        <a:t>risks</a:t>
                      </a:r>
                      <a:r>
                        <a:rPr lang="en-US" sz="1400" b="0" dirty="0" smtClean="0">
                          <a:latin typeface="Calibri" panose="020F0502020204030204" pitchFamily="34" charset="0"/>
                          <a:ea typeface="ＭＳ Ｐゴシック" pitchFamily="34" charset="-128"/>
                        </a:rPr>
                        <a:t> to your </a:t>
                      </a:r>
                      <a:r>
                        <a:rPr lang="en-US" sz="1400" b="1" u="sng" dirty="0" smtClean="0">
                          <a:latin typeface="Calibri" panose="020F0502020204030204" pitchFamily="34" charset="0"/>
                          <a:ea typeface="ＭＳ Ｐゴシック" pitchFamily="34" charset="-128"/>
                        </a:rPr>
                        <a:t>worker’s health and safety</a:t>
                      </a:r>
                      <a:r>
                        <a:rPr lang="en-US" sz="1400" b="0" dirty="0" smtClean="0">
                          <a:latin typeface="Calibri" panose="020F0502020204030204" pitchFamily="34" charset="0"/>
                          <a:ea typeface="ＭＳ Ｐゴシック" pitchFamily="34" charset="-128"/>
                        </a:rPr>
                        <a:t> and present other </a:t>
                      </a:r>
                      <a:r>
                        <a:rPr lang="en-US" sz="1400" b="1" u="sng" dirty="0" smtClean="0">
                          <a:latin typeface="Calibri" panose="020F0502020204030204" pitchFamily="34" charset="0"/>
                          <a:ea typeface="ＭＳ Ｐゴシック" pitchFamily="34" charset="-128"/>
                        </a:rPr>
                        <a:t>hidden</a:t>
                      </a:r>
                      <a:r>
                        <a:rPr lang="en-US" sz="1400" b="0" dirty="0" smtClean="0">
                          <a:latin typeface="Calibri" panose="020F0502020204030204" pitchFamily="34" charset="0"/>
                          <a:ea typeface="ＭＳ Ｐゴシック" pitchFamily="34" charset="-128"/>
                        </a:rPr>
                        <a:t> environmental safety hazards</a:t>
                      </a:r>
                      <a:endParaRPr lang="en-GB" sz="1400" b="0" i="0" u="none" strike="noStrike" dirty="0">
                        <a:solidFill>
                          <a:schemeClr val="tx2"/>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64940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585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0"/>
            <a:ext cx="8229600" cy="1143000"/>
          </a:xfrm>
        </p:spPr>
        <p:txBody>
          <a:bodyPr/>
          <a:lstStyle/>
          <a:p>
            <a:r>
              <a:rPr lang="en-GB" b="1" dirty="0" smtClean="0"/>
              <a:t>Benefits of using Genuine Aftersales Products</a:t>
            </a:r>
            <a:endParaRPr lang="en-GB" b="1" dirty="0"/>
          </a:p>
        </p:txBody>
      </p:sp>
      <p:grpSp>
        <p:nvGrpSpPr>
          <p:cNvPr id="11" name="Group 10"/>
          <p:cNvGrpSpPr/>
          <p:nvPr/>
        </p:nvGrpSpPr>
        <p:grpSpPr>
          <a:xfrm>
            <a:off x="2063553" y="4653137"/>
            <a:ext cx="4824535" cy="1137412"/>
            <a:chOff x="539552" y="4653137"/>
            <a:chExt cx="4824535" cy="1137412"/>
          </a:xfrm>
        </p:grpSpPr>
        <p:sp>
          <p:nvSpPr>
            <p:cNvPr id="10" name="TextBox 9"/>
            <p:cNvSpPr txBox="1"/>
            <p:nvPr/>
          </p:nvSpPr>
          <p:spPr>
            <a:xfrm>
              <a:off x="539552" y="4859868"/>
              <a:ext cx="3035831" cy="369332"/>
            </a:xfrm>
            <a:prstGeom prst="rect">
              <a:avLst/>
            </a:prstGeom>
            <a:noFill/>
          </p:spPr>
          <p:txBody>
            <a:bodyPr wrap="none" rtlCol="0">
              <a:spAutoFit/>
            </a:bodyPr>
            <a:lstStyle/>
            <a:p>
              <a:r>
                <a:rPr lang="en-GB" b="1" dirty="0"/>
                <a:t>Guarantee and Assurance</a:t>
              </a:r>
            </a:p>
          </p:txBody>
        </p:sp>
        <p:pic>
          <p:nvPicPr>
            <p:cNvPr id="1030" name="Picture 6" descr="http://www.robinsondogtraining.com/images/Results-Guaranteed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2009" y="4653137"/>
              <a:ext cx="1502078" cy="1137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2090892" y="2276873"/>
            <a:ext cx="4797196" cy="1139275"/>
            <a:chOff x="591229" y="2420888"/>
            <a:chExt cx="4797196" cy="1139275"/>
          </a:xfrm>
        </p:grpSpPr>
        <p:sp>
          <p:nvSpPr>
            <p:cNvPr id="9" name="TextBox 8"/>
            <p:cNvSpPr txBox="1"/>
            <p:nvPr/>
          </p:nvSpPr>
          <p:spPr>
            <a:xfrm>
              <a:off x="591229" y="2843644"/>
              <a:ext cx="1556836" cy="369332"/>
            </a:xfrm>
            <a:prstGeom prst="rect">
              <a:avLst/>
            </a:prstGeom>
            <a:noFill/>
          </p:spPr>
          <p:txBody>
            <a:bodyPr wrap="none" rtlCol="0">
              <a:spAutoFit/>
            </a:bodyPr>
            <a:lstStyle/>
            <a:p>
              <a:r>
                <a:rPr lang="en-GB" b="1" dirty="0"/>
                <a:t>Print Quality</a:t>
              </a:r>
            </a:p>
          </p:txBody>
        </p:sp>
        <p:pic>
          <p:nvPicPr>
            <p:cNvPr id="1032" name="Picture 8" descr="Metal coding and marking"/>
            <p:cNvPicPr>
              <a:picLocks noChangeAspect="1" noChangeArrowheads="1"/>
            </p:cNvPicPr>
            <p:nvPr/>
          </p:nvPicPr>
          <p:blipFill rotWithShape="1">
            <a:blip r:embed="rId3">
              <a:extLst>
                <a:ext uri="{28A0092B-C50C-407E-A947-70E740481C1C}">
                  <a14:useLocalDpi xmlns:a14="http://schemas.microsoft.com/office/drawing/2010/main" val="0"/>
                </a:ext>
              </a:extLst>
            </a:blip>
            <a:srcRect l="32653" t="-2" r="25845" b="697"/>
            <a:stretch/>
          </p:blipFill>
          <p:spPr bwMode="auto">
            <a:xfrm>
              <a:off x="3876840" y="2420888"/>
              <a:ext cx="1511585" cy="11392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2063553" y="1124745"/>
            <a:ext cx="4824536" cy="1103569"/>
            <a:chOff x="2063553" y="1124745"/>
            <a:chExt cx="4824536" cy="1103569"/>
          </a:xfrm>
        </p:grpSpPr>
        <p:sp>
          <p:nvSpPr>
            <p:cNvPr id="5" name="TextBox 4"/>
            <p:cNvSpPr txBox="1"/>
            <p:nvPr/>
          </p:nvSpPr>
          <p:spPr>
            <a:xfrm>
              <a:off x="2063553" y="1556792"/>
              <a:ext cx="966931" cy="369332"/>
            </a:xfrm>
            <a:prstGeom prst="rect">
              <a:avLst/>
            </a:prstGeom>
            <a:noFill/>
          </p:spPr>
          <p:txBody>
            <a:bodyPr wrap="none" rtlCol="0">
              <a:spAutoFit/>
            </a:bodyPr>
            <a:lstStyle/>
            <a:p>
              <a:r>
                <a:rPr lang="en-GB" b="1" dirty="0"/>
                <a:t>Uptime</a:t>
              </a:r>
            </a:p>
          </p:txBody>
        </p:sp>
        <p:pic>
          <p:nvPicPr>
            <p:cNvPr id="16" name="Picture 2" descr="http://www.physicianleaders.org/images/default-source/product-images/course-images/science-of-high-reliability.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6010" y="1124745"/>
              <a:ext cx="1502079" cy="11035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083004" y="3459025"/>
            <a:ext cx="4805085" cy="1194112"/>
            <a:chOff x="2083004" y="3459025"/>
            <a:chExt cx="4805085" cy="1194112"/>
          </a:xfrm>
        </p:grpSpPr>
        <p:sp>
          <p:nvSpPr>
            <p:cNvPr id="8" name="TextBox 7"/>
            <p:cNvSpPr txBox="1"/>
            <p:nvPr/>
          </p:nvSpPr>
          <p:spPr>
            <a:xfrm>
              <a:off x="2083004" y="3789040"/>
              <a:ext cx="1492716" cy="369332"/>
            </a:xfrm>
            <a:prstGeom prst="rect">
              <a:avLst/>
            </a:prstGeom>
            <a:noFill/>
          </p:spPr>
          <p:txBody>
            <a:bodyPr wrap="none" rtlCol="0">
              <a:spAutoFit/>
            </a:bodyPr>
            <a:lstStyle/>
            <a:p>
              <a:r>
                <a:rPr lang="en-GB" b="1" dirty="0"/>
                <a:t>Compliance</a:t>
              </a:r>
            </a:p>
          </p:txBody>
        </p:sp>
        <p:pic>
          <p:nvPicPr>
            <p:cNvPr id="14" name="Picture 13" descr="C:\Users\eanderson\AppData\Local\Temp\Temp1_Linx Inks Infographics ARTWORK files.zip\Linx Inks Inforgraphic Folder\Links\Image 4.jpg"/>
            <p:cNvPicPr/>
            <p:nvPr/>
          </p:nvPicPr>
          <p:blipFill rotWithShape="1">
            <a:blip r:embed="rId6" cstate="print">
              <a:extLst>
                <a:ext uri="{28A0092B-C50C-407E-A947-70E740481C1C}">
                  <a14:useLocalDpi xmlns:a14="http://schemas.microsoft.com/office/drawing/2010/main" val="0"/>
                </a:ext>
              </a:extLst>
            </a:blip>
            <a:srcRect r="14411"/>
            <a:stretch/>
          </p:blipFill>
          <p:spPr bwMode="auto">
            <a:xfrm>
              <a:off x="5386010" y="3459025"/>
              <a:ext cx="1502079" cy="1194112"/>
            </a:xfrm>
            <a:prstGeom prst="rect">
              <a:avLst/>
            </a:prstGeom>
            <a:noFill/>
            <a:ln>
              <a:noFill/>
            </a:ln>
          </p:spPr>
        </p:pic>
      </p:grpSp>
    </p:spTree>
    <p:extLst>
      <p:ext uri="{BB962C8B-B14F-4D97-AF65-F5344CB8AC3E}">
        <p14:creationId xmlns:p14="http://schemas.microsoft.com/office/powerpoint/2010/main" val="2171304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3645024"/>
            <a:ext cx="8458200" cy="1938992"/>
          </a:xfrm>
          <a:prstGeom prst="rect">
            <a:avLst/>
          </a:prstGeom>
          <a:solidFill>
            <a:schemeClr val="accent1"/>
          </a:solidFill>
          <a:ln>
            <a:solidFill>
              <a:schemeClr val="accent1">
                <a:lumMod val="50000"/>
              </a:schemeClr>
            </a:solidFill>
          </a:ln>
        </p:spPr>
        <p:txBody>
          <a:bodyPr wrap="square">
            <a:spAutoFit/>
          </a:bodyPr>
          <a:lstStyle/>
          <a:p>
            <a:pPr marL="495300" indent="-31750"/>
            <a:r>
              <a:rPr lang="en-US" sz="2400" i="1" dirty="0">
                <a:solidFill>
                  <a:schemeClr val="bg1"/>
                </a:solidFill>
              </a:rPr>
              <a:t>“The cost and impact to our operations from just a single unplanned maintenance event resulting from out-of-specification, sub-standard or unproven fluids far exceed the minor amount of perceived savings off-brand supplies may first appear to offer.“</a:t>
            </a:r>
            <a:endParaRPr lang="en-US" sz="2400"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824" y="980728"/>
            <a:ext cx="2889250" cy="233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p:txBody>
          <a:bodyPr/>
          <a:lstStyle/>
          <a:p>
            <a:pPr algn="ctr"/>
            <a:r>
              <a:rPr lang="en-GB" sz="3400" b="1" dirty="0"/>
              <a:t>Maximum</a:t>
            </a:r>
            <a:r>
              <a:rPr lang="en-GB" b="1" dirty="0" smtClean="0"/>
              <a:t> </a:t>
            </a:r>
            <a:r>
              <a:rPr lang="en-GB" sz="3400" b="1" dirty="0"/>
              <a:t>Uptime</a:t>
            </a:r>
          </a:p>
        </p:txBody>
      </p:sp>
    </p:spTree>
    <p:extLst>
      <p:ext uri="{BB962C8B-B14F-4D97-AF65-F5344CB8AC3E}">
        <p14:creationId xmlns:p14="http://schemas.microsoft.com/office/powerpoint/2010/main" val="807992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1524000" y="3748365"/>
            <a:ext cx="9144000" cy="36933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dirty="0"/>
          </a:p>
        </p:txBody>
      </p:sp>
      <p:sp>
        <p:nvSpPr>
          <p:cNvPr id="8" name="Title 1"/>
          <p:cNvSpPr>
            <a:spLocks noGrp="1"/>
          </p:cNvSpPr>
          <p:nvPr>
            <p:ph type="title"/>
          </p:nvPr>
        </p:nvSpPr>
        <p:spPr>
          <a:xfrm>
            <a:off x="2286000" y="0"/>
            <a:ext cx="8229600" cy="1143000"/>
          </a:xfrm>
        </p:spPr>
        <p:txBody>
          <a:bodyPr/>
          <a:lstStyle/>
          <a:p>
            <a:pPr algn="ctr"/>
            <a:r>
              <a:rPr lang="en-GB" sz="3400" b="1" dirty="0"/>
              <a:t>Maximum</a:t>
            </a:r>
            <a:r>
              <a:rPr lang="en-GB" b="1" dirty="0" smtClean="0"/>
              <a:t> </a:t>
            </a:r>
            <a:r>
              <a:rPr lang="en-GB" sz="3400" b="1" dirty="0"/>
              <a:t>Uptime</a:t>
            </a:r>
          </a:p>
        </p:txBody>
      </p:sp>
      <p:sp>
        <p:nvSpPr>
          <p:cNvPr id="16387" name="Rectangle 3"/>
          <p:cNvSpPr>
            <a:spLocks noGrp="1" noChangeArrowheads="1"/>
          </p:cNvSpPr>
          <p:nvPr>
            <p:ph idx="1"/>
          </p:nvPr>
        </p:nvSpPr>
        <p:spPr>
          <a:xfrm>
            <a:off x="1981201" y="1412776"/>
            <a:ext cx="8435975" cy="4210050"/>
          </a:xfrm>
        </p:spPr>
        <p:txBody>
          <a:bodyPr/>
          <a:lstStyle/>
          <a:p>
            <a:pPr marL="182563" indent="-182563">
              <a:buNone/>
            </a:pPr>
            <a:r>
              <a:rPr lang="en-GB" altLang="en-US" sz="2000" dirty="0"/>
              <a:t>Production line stop</a:t>
            </a:r>
          </a:p>
          <a:p>
            <a:pPr marL="182563" indent="-182563"/>
            <a:endParaRPr lang="en-GB" altLang="en-US" sz="2000" dirty="0"/>
          </a:p>
          <a:p>
            <a:pPr marL="182563" indent="-182563"/>
            <a:r>
              <a:rPr lang="en-GB" altLang="en-US" sz="2000" dirty="0"/>
              <a:t>For an average manufacturing company, </a:t>
            </a:r>
            <a:r>
              <a:rPr lang="en-GB" altLang="en-US" sz="2000" b="1" dirty="0"/>
              <a:t>10 minutes </a:t>
            </a:r>
            <a:r>
              <a:rPr lang="en-GB" altLang="en-US" sz="2000" dirty="0"/>
              <a:t>of downtime can cost more than </a:t>
            </a:r>
            <a:r>
              <a:rPr lang="en-GB" altLang="en-US" sz="2000" b="1" u="sng" dirty="0">
                <a:solidFill>
                  <a:schemeClr val="tx1"/>
                </a:solidFill>
              </a:rPr>
              <a:t>1 year’s supply of ink and solvent</a:t>
            </a:r>
            <a:r>
              <a:rPr lang="en-GB" altLang="en-US" sz="2000" b="1" u="sng" dirty="0"/>
              <a:t> </a:t>
            </a:r>
            <a:r>
              <a:rPr lang="en-GB" altLang="en-US" sz="2000" b="1" dirty="0"/>
              <a:t>…</a:t>
            </a:r>
            <a:endParaRPr lang="en-GB" altLang="en-US" sz="2000" b="1" u="sng" dirty="0"/>
          </a:p>
          <a:p>
            <a:pPr marL="182563" indent="-182563"/>
            <a:endParaRPr lang="en-GB" altLang="en-US" sz="2000" u="sng" dirty="0">
              <a:effectLst>
                <a:outerShdw blurRad="38100" dist="38100" dir="2700000" algn="tl">
                  <a:srgbClr val="C0C0C0"/>
                </a:outerShdw>
              </a:effectLst>
            </a:endParaRPr>
          </a:p>
          <a:p>
            <a:pPr marL="182563" indent="-182563"/>
            <a:endParaRPr lang="en-GB" altLang="en-US" sz="20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848" y="3429000"/>
            <a:ext cx="270165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8309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0" y="0"/>
            <a:ext cx="8229600" cy="1143000"/>
          </a:xfrm>
        </p:spPr>
        <p:txBody>
          <a:bodyPr/>
          <a:lstStyle/>
          <a:p>
            <a:pPr algn="ctr"/>
            <a:r>
              <a:rPr lang="en-GB" sz="3400" b="1" dirty="0"/>
              <a:t>Maximum</a:t>
            </a:r>
            <a:r>
              <a:rPr lang="en-GB" b="1" dirty="0" smtClean="0"/>
              <a:t> </a:t>
            </a:r>
            <a:r>
              <a:rPr lang="en-GB" sz="3400" b="1" dirty="0"/>
              <a:t>Uptime</a:t>
            </a:r>
          </a:p>
        </p:txBody>
      </p:sp>
      <p:sp>
        <p:nvSpPr>
          <p:cNvPr id="20483" name="Rectangle 3"/>
          <p:cNvSpPr>
            <a:spLocks noGrp="1" noChangeArrowheads="1"/>
          </p:cNvSpPr>
          <p:nvPr>
            <p:ph idx="1"/>
          </p:nvPr>
        </p:nvSpPr>
        <p:spPr>
          <a:xfrm>
            <a:off x="1981200" y="1412875"/>
            <a:ext cx="8229600" cy="4713288"/>
          </a:xfrm>
        </p:spPr>
        <p:txBody>
          <a:bodyPr/>
          <a:lstStyle/>
          <a:p>
            <a:r>
              <a:rPr lang="en-GB" altLang="en-US" sz="2000" dirty="0"/>
              <a:t>A multi-national food processor based in the UK switched their consumables supply to save money, but they found they were spending more on:</a:t>
            </a:r>
          </a:p>
          <a:p>
            <a:pPr lvl="1"/>
            <a:r>
              <a:rPr lang="en-GB" altLang="en-US" dirty="0"/>
              <a:t>Service costs for ink-related printer failures</a:t>
            </a:r>
          </a:p>
          <a:p>
            <a:pPr lvl="1"/>
            <a:r>
              <a:rPr lang="en-GB" altLang="en-US" dirty="0"/>
              <a:t>Downtime caused by ink-related printer failures</a:t>
            </a:r>
          </a:p>
          <a:p>
            <a:pPr lvl="1"/>
            <a:r>
              <a:rPr lang="en-GB" altLang="en-US" dirty="0"/>
              <a:t>Filter changes</a:t>
            </a:r>
          </a:p>
          <a:p>
            <a:pPr lvl="1"/>
            <a:endParaRPr lang="en-GB" altLang="en-US" dirty="0"/>
          </a:p>
          <a:p>
            <a:r>
              <a:rPr lang="en-GB" altLang="en-US" sz="2000" dirty="0"/>
              <a:t>To test the difference between </a:t>
            </a:r>
            <a:r>
              <a:rPr lang="en-GB" altLang="en-US" sz="2000" dirty="0" err="1"/>
              <a:t>Linx</a:t>
            </a:r>
            <a:r>
              <a:rPr lang="en-GB" altLang="en-US" sz="2000" dirty="0"/>
              <a:t> ink and the third party ink, they ran two printers side by side, and found:</a:t>
            </a:r>
          </a:p>
          <a:p>
            <a:pPr lvl="1"/>
            <a:r>
              <a:rPr lang="en-GB" altLang="en-US" dirty="0"/>
              <a:t>Filters needed changing twice as often using third party ink</a:t>
            </a:r>
          </a:p>
          <a:p>
            <a:pPr lvl="1"/>
            <a:r>
              <a:rPr lang="en-GB" altLang="en-US" dirty="0"/>
              <a:t>Printer failed due to ink-related problems</a:t>
            </a:r>
          </a:p>
          <a:p>
            <a:endParaRPr lang="en-GB" altLang="en-US" dirty="0"/>
          </a:p>
          <a:p>
            <a:endParaRPr lang="en-GB" altLang="en-US" dirty="0"/>
          </a:p>
          <a:p>
            <a:pPr marL="447675" lvl="1" indent="0">
              <a:buNone/>
            </a:pPr>
            <a:endParaRPr lang="en-GB" altLang="en-US" dirty="0"/>
          </a:p>
        </p:txBody>
      </p:sp>
    </p:spTree>
    <p:extLst>
      <p:ext uri="{BB962C8B-B14F-4D97-AF65-F5344CB8AC3E}">
        <p14:creationId xmlns:p14="http://schemas.microsoft.com/office/powerpoint/2010/main" val="2350003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856" y="2750716"/>
            <a:ext cx="5616624" cy="1326356"/>
          </a:xfrm>
        </p:spPr>
        <p:txBody>
          <a:bodyPr anchor="ctr">
            <a:normAutofit/>
          </a:bodyPr>
          <a:lstStyle/>
          <a:p>
            <a:r>
              <a:rPr lang="en-GB" sz="4000" b="1" dirty="0"/>
              <a:t>Print Quality</a:t>
            </a:r>
          </a:p>
        </p:txBody>
      </p:sp>
      <p:pic>
        <p:nvPicPr>
          <p:cNvPr id="5" name="Picture 8" descr="Metal coding and marking"/>
          <p:cNvPicPr>
            <a:picLocks noChangeAspect="1" noChangeArrowheads="1"/>
          </p:cNvPicPr>
          <p:nvPr/>
        </p:nvPicPr>
        <p:blipFill rotWithShape="1">
          <a:blip r:embed="rId3">
            <a:extLst>
              <a:ext uri="{28A0092B-C50C-407E-A947-70E740481C1C}">
                <a14:useLocalDpi xmlns:a14="http://schemas.microsoft.com/office/drawing/2010/main" val="0"/>
              </a:ext>
            </a:extLst>
          </a:blip>
          <a:srcRect l="32653" t="-2" r="25845" b="697"/>
          <a:stretch/>
        </p:blipFill>
        <p:spPr bwMode="auto">
          <a:xfrm>
            <a:off x="493986" y="2274179"/>
            <a:ext cx="3059832" cy="227942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95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0" y="0"/>
            <a:ext cx="8229600" cy="1143000"/>
          </a:xfrm>
        </p:spPr>
        <p:txBody>
          <a:bodyPr/>
          <a:lstStyle/>
          <a:p>
            <a:pPr algn="ctr"/>
            <a:r>
              <a:rPr lang="en-GB" sz="3400" b="1" dirty="0"/>
              <a:t>Print Quality</a:t>
            </a:r>
          </a:p>
        </p:txBody>
      </p:sp>
      <p:sp>
        <p:nvSpPr>
          <p:cNvPr id="11267" name="Rectangle 3"/>
          <p:cNvSpPr>
            <a:spLocks noGrp="1" noChangeArrowheads="1"/>
          </p:cNvSpPr>
          <p:nvPr>
            <p:ph idx="1"/>
          </p:nvPr>
        </p:nvSpPr>
        <p:spPr>
          <a:xfrm>
            <a:off x="1828800" y="908721"/>
            <a:ext cx="8686800" cy="4525963"/>
          </a:xfrm>
        </p:spPr>
        <p:txBody>
          <a:bodyPr>
            <a:normAutofit fontScale="92500" lnSpcReduction="20000"/>
          </a:bodyPr>
          <a:lstStyle/>
          <a:p>
            <a:pPr marL="0" indent="0">
              <a:buNone/>
            </a:pPr>
            <a:r>
              <a:rPr lang="en-US" dirty="0" smtClean="0"/>
              <a:t>We have </a:t>
            </a:r>
            <a:r>
              <a:rPr lang="en-US" dirty="0"/>
              <a:t>tested a number of third party </a:t>
            </a:r>
            <a:r>
              <a:rPr lang="en-US" dirty="0" smtClean="0"/>
              <a:t>inks, including:</a:t>
            </a:r>
            <a:endParaRPr lang="en-US" dirty="0"/>
          </a:p>
          <a:p>
            <a:pPr marL="342900" indent="-342900"/>
            <a:r>
              <a:rPr lang="en-US" dirty="0" smtClean="0"/>
              <a:t>Viscosity </a:t>
            </a:r>
            <a:r>
              <a:rPr lang="en-US" dirty="0"/>
              <a:t>(ink thickness) – the ability to form the right sort of drops</a:t>
            </a:r>
          </a:p>
          <a:p>
            <a:pPr marL="342900" indent="-342900"/>
            <a:r>
              <a:rPr lang="en-US" dirty="0" smtClean="0"/>
              <a:t>Conductivity </a:t>
            </a:r>
            <a:r>
              <a:rPr lang="en-US" dirty="0"/>
              <a:t>– the ability of an ink drop to take a charge</a:t>
            </a:r>
          </a:p>
          <a:p>
            <a:pPr marL="342900" indent="-342900"/>
            <a:r>
              <a:rPr lang="en-US" dirty="0" smtClean="0"/>
              <a:t>Cleanliness </a:t>
            </a:r>
            <a:r>
              <a:rPr lang="en-US" dirty="0"/>
              <a:t>(filtration) – the presence of undesirable impurities</a:t>
            </a:r>
          </a:p>
          <a:p>
            <a:pPr marL="342900" indent="-342900"/>
            <a:r>
              <a:rPr lang="en-US" dirty="0" smtClean="0"/>
              <a:t>Advanced </a:t>
            </a:r>
            <a:r>
              <a:rPr lang="en-US" dirty="0"/>
              <a:t>chemical composition analyses – types of chemical present</a:t>
            </a:r>
          </a:p>
          <a:p>
            <a:pPr marL="0" indent="0">
              <a:buNone/>
            </a:pPr>
            <a:endParaRPr lang="en-US" dirty="0"/>
          </a:p>
          <a:p>
            <a:pPr marL="0" indent="0">
              <a:buNone/>
            </a:pPr>
            <a:r>
              <a:rPr lang="en-US" dirty="0" smtClean="0"/>
              <a:t>There </a:t>
            </a:r>
            <a:r>
              <a:rPr lang="en-US" dirty="0"/>
              <a:t>is </a:t>
            </a:r>
            <a:r>
              <a:rPr lang="en-US" dirty="0" smtClean="0"/>
              <a:t>firm </a:t>
            </a:r>
            <a:r>
              <a:rPr lang="en-US" dirty="0"/>
              <a:t>evidence </a:t>
            </a:r>
            <a:r>
              <a:rPr lang="en-US" dirty="0" smtClean="0"/>
              <a:t>to prove that </a:t>
            </a:r>
            <a:r>
              <a:rPr lang="en-US" dirty="0"/>
              <a:t>the use of </a:t>
            </a:r>
            <a:r>
              <a:rPr lang="en-US" dirty="0" smtClean="0"/>
              <a:t>alternative supplier </a:t>
            </a:r>
            <a:r>
              <a:rPr lang="en-US" dirty="0"/>
              <a:t>inks or solvents in </a:t>
            </a:r>
            <a:r>
              <a:rPr lang="en-US" dirty="0" smtClean="0"/>
              <a:t>our printers </a:t>
            </a:r>
            <a:r>
              <a:rPr lang="en-US" dirty="0"/>
              <a:t>can affect printer reliability and lead to costly repairs and production line downtime</a:t>
            </a:r>
            <a:r>
              <a:rPr lang="en-US" dirty="0" smtClean="0"/>
              <a:t>.</a:t>
            </a:r>
          </a:p>
          <a:p>
            <a:pPr marL="0" indent="0">
              <a:buNone/>
            </a:pPr>
            <a:endParaRPr lang="en-US" dirty="0"/>
          </a:p>
          <a:p>
            <a:pPr marL="0" indent="0">
              <a:buNone/>
            </a:pPr>
            <a:r>
              <a:rPr lang="en-US" dirty="0"/>
              <a:t>This is how the ink suppliers manage </a:t>
            </a:r>
            <a:endParaRPr lang="en-US" dirty="0" smtClean="0"/>
          </a:p>
          <a:p>
            <a:pPr marL="0" indent="0">
              <a:buNone/>
            </a:pPr>
            <a:r>
              <a:rPr lang="en-US" dirty="0" smtClean="0"/>
              <a:t>to </a:t>
            </a:r>
            <a:r>
              <a:rPr lang="en-US" dirty="0"/>
              <a:t>undercut </a:t>
            </a:r>
            <a:r>
              <a:rPr lang="en-US" dirty="0" smtClean="0"/>
              <a:t>our prices</a:t>
            </a:r>
            <a:r>
              <a:rPr lang="en-US" dirty="0"/>
              <a:t>…</a:t>
            </a:r>
          </a:p>
          <a:p>
            <a:pPr marL="0" indent="0">
              <a:buNone/>
            </a:pPr>
            <a:endParaRPr lang="en-US" dirty="0"/>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640" y="4077073"/>
            <a:ext cx="25908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1014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F:\DCIM\100_FUJI\DSCF0062.JPG"/>
          <p:cNvPicPr>
            <a:picLocks noChangeAspect="1" noChangeArrowheads="1"/>
          </p:cNvPicPr>
          <p:nvPr/>
        </p:nvPicPr>
        <p:blipFill>
          <a:blip r:embed="rId2">
            <a:extLst>
              <a:ext uri="{28A0092B-C50C-407E-A947-70E740481C1C}">
                <a14:useLocalDpi xmlns:a14="http://schemas.microsoft.com/office/drawing/2010/main" val="0"/>
              </a:ext>
            </a:extLst>
          </a:blip>
          <a:srcRect l="13333" t="3636" r="15152" b="23637"/>
          <a:stretch>
            <a:fillRect/>
          </a:stretch>
        </p:blipFill>
        <p:spPr bwMode="auto">
          <a:xfrm>
            <a:off x="3036912" y="1466950"/>
            <a:ext cx="586740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28800" y="980728"/>
            <a:ext cx="8208912" cy="369332"/>
          </a:xfrm>
          <a:prstGeom prst="rect">
            <a:avLst/>
          </a:prstGeom>
        </p:spPr>
        <p:txBody>
          <a:bodyPr wrap="square">
            <a:spAutoFit/>
          </a:bodyPr>
          <a:lstStyle/>
          <a:p>
            <a:r>
              <a:rPr lang="en-GB" altLang="en-US" dirty="0"/>
              <a:t>With 3</a:t>
            </a:r>
            <a:r>
              <a:rPr lang="en-GB" altLang="en-US" baseline="30000" dirty="0"/>
              <a:t>rd</a:t>
            </a:r>
            <a:r>
              <a:rPr lang="en-GB" altLang="en-US" dirty="0"/>
              <a:t> party fluids or spares print quality could be adversely affected.</a:t>
            </a:r>
          </a:p>
        </p:txBody>
      </p:sp>
      <p:sp>
        <p:nvSpPr>
          <p:cNvPr id="6" name="Rectangle 5"/>
          <p:cNvSpPr/>
          <p:nvPr/>
        </p:nvSpPr>
        <p:spPr>
          <a:xfrm>
            <a:off x="2181200" y="5579948"/>
            <a:ext cx="8208912" cy="369332"/>
          </a:xfrm>
          <a:prstGeom prst="rect">
            <a:avLst/>
          </a:prstGeom>
        </p:spPr>
        <p:txBody>
          <a:bodyPr wrap="square">
            <a:spAutoFit/>
          </a:bodyPr>
          <a:lstStyle/>
          <a:p>
            <a:r>
              <a:rPr lang="en-GB" altLang="en-US" dirty="0"/>
              <a:t>This will impact production costs for rework or recalls of products.</a:t>
            </a:r>
          </a:p>
        </p:txBody>
      </p:sp>
      <p:sp>
        <p:nvSpPr>
          <p:cNvPr id="8" name="Title 1"/>
          <p:cNvSpPr>
            <a:spLocks noGrp="1"/>
          </p:cNvSpPr>
          <p:nvPr>
            <p:ph type="title"/>
          </p:nvPr>
        </p:nvSpPr>
        <p:spPr>
          <a:xfrm>
            <a:off x="2286000" y="0"/>
            <a:ext cx="8229600" cy="1143000"/>
          </a:xfrm>
        </p:spPr>
        <p:txBody>
          <a:bodyPr/>
          <a:lstStyle/>
          <a:p>
            <a:pPr algn="ctr"/>
            <a:r>
              <a:rPr lang="en-GB" sz="3400" b="1" dirty="0"/>
              <a:t>Print Quality</a:t>
            </a:r>
          </a:p>
        </p:txBody>
      </p:sp>
    </p:spTree>
    <p:extLst>
      <p:ext uri="{BB962C8B-B14F-4D97-AF65-F5344CB8AC3E}">
        <p14:creationId xmlns:p14="http://schemas.microsoft.com/office/powerpoint/2010/main" val="2133586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856" y="2750716"/>
            <a:ext cx="5616624" cy="1326356"/>
          </a:xfrm>
        </p:spPr>
        <p:txBody>
          <a:bodyPr anchor="ctr">
            <a:normAutofit/>
          </a:bodyPr>
          <a:lstStyle/>
          <a:p>
            <a:r>
              <a:rPr lang="en-GB" sz="4000" b="1" dirty="0"/>
              <a:t>Compliance</a:t>
            </a:r>
          </a:p>
        </p:txBody>
      </p:sp>
      <p:grpSp>
        <p:nvGrpSpPr>
          <p:cNvPr id="2" name="Group 1"/>
          <p:cNvGrpSpPr/>
          <p:nvPr/>
        </p:nvGrpSpPr>
        <p:grpSpPr>
          <a:xfrm>
            <a:off x="451946" y="2253829"/>
            <a:ext cx="3059979" cy="2320129"/>
            <a:chOff x="0" y="2276872"/>
            <a:chExt cx="3059979" cy="2320129"/>
          </a:xfrm>
        </p:grpSpPr>
        <p:pic>
          <p:nvPicPr>
            <p:cNvPr id="6" name="Picture 5" descr="https://www.ecomundo.eu/sites/default/files/field/image/ghs-training-globally-harmonized-syste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03" r="11474"/>
            <a:stretch/>
          </p:blipFill>
          <p:spPr bwMode="auto">
            <a:xfrm>
              <a:off x="0" y="2276872"/>
              <a:ext cx="3059979" cy="23201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iso.org/iso/2012_iso-logo_pri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527516"/>
              <a:ext cx="827584" cy="7602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408432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Linx Standard Theme">
  <a:themeElements>
    <a:clrScheme name="Linx">
      <a:dk1>
        <a:srgbClr val="1E4678"/>
      </a:dk1>
      <a:lt1>
        <a:sysClr val="window" lastClr="FFFFFF"/>
      </a:lt1>
      <a:dk2>
        <a:srgbClr val="1F497D"/>
      </a:dk2>
      <a:lt2>
        <a:srgbClr val="B9D2E6"/>
      </a:lt2>
      <a:accent1>
        <a:srgbClr val="1E4678"/>
      </a:accent1>
      <a:accent2>
        <a:srgbClr val="E03124"/>
      </a:accent2>
      <a:accent3>
        <a:srgbClr val="B9D2E6"/>
      </a:accent3>
      <a:accent4>
        <a:srgbClr val="969696"/>
      </a:accent4>
      <a:accent5>
        <a:srgbClr val="DDDDDD"/>
      </a:accent5>
      <a:accent6>
        <a:srgbClr val="5F5F5F"/>
      </a:accent6>
      <a:hlink>
        <a:srgbClr val="B9D2E6"/>
      </a:hlink>
      <a:folHlink>
        <a:srgbClr val="E031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nx Standard Theme" id="{163D3BA2-2554-4C78-AB83-19A0E1A51BAF}" vid="{2D4BBCD2-0B33-43DB-ADCB-5E22FC8141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Linx Standard Theme</Template>
  <TotalTime>4389</TotalTime>
  <Words>825</Words>
  <Application>Microsoft Office PowerPoint</Application>
  <PresentationFormat>Widescreen</PresentationFormat>
  <Paragraphs>105</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Calibri</vt:lpstr>
      <vt:lpstr>Wingdings</vt:lpstr>
      <vt:lpstr>Linx Standard Theme</vt:lpstr>
      <vt:lpstr> Why Use Linx Original Products? Maintaining uptime and reliability</vt:lpstr>
      <vt:lpstr>Benefits of using Genuine Aftersales Products</vt:lpstr>
      <vt:lpstr>Maximum Uptime</vt:lpstr>
      <vt:lpstr>Maximum Uptime</vt:lpstr>
      <vt:lpstr>Maximum Uptime</vt:lpstr>
      <vt:lpstr>Print Quality</vt:lpstr>
      <vt:lpstr>Print Quality</vt:lpstr>
      <vt:lpstr>Print Quality</vt:lpstr>
      <vt:lpstr>Compliance</vt:lpstr>
      <vt:lpstr>Compliance</vt:lpstr>
      <vt:lpstr>Guarantee &amp; Assurance</vt:lpstr>
      <vt:lpstr>Guarantee and Assurance</vt:lpstr>
      <vt:lpstr>Cost Of Ownership</vt:lpstr>
      <vt:lpstr>Overall Cost of Ownership</vt:lpstr>
      <vt:lpstr>In Summary Genuine Products Provide:</vt:lpstr>
      <vt:lpstr>While 3rd Party products Affect:</vt:lpstr>
      <vt:lpstr>PowerPoint Presentation</vt:lpstr>
    </vt:vector>
  </TitlesOfParts>
  <Company>Linx Printing Technologies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Revamped IB Management</dc:title>
  <dc:creator>Hafiz-Zulkifli, Azril</dc:creator>
  <cp:lastModifiedBy>Anderson, Emma</cp:lastModifiedBy>
  <cp:revision>30</cp:revision>
  <dcterms:created xsi:type="dcterms:W3CDTF">2016-12-12T05:07:00Z</dcterms:created>
  <dcterms:modified xsi:type="dcterms:W3CDTF">2016-12-21T11:30:43Z</dcterms:modified>
</cp:coreProperties>
</file>